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76" r:id="rId3"/>
    <p:sldId id="275" r:id="rId4"/>
    <p:sldId id="278" r:id="rId5"/>
    <p:sldId id="282" r:id="rId6"/>
    <p:sldId id="286" r:id="rId7"/>
    <p:sldId id="280" r:id="rId8"/>
    <p:sldId id="281" r:id="rId9"/>
    <p:sldId id="283" r:id="rId10"/>
  </p:sldIdLst>
  <p:sldSz cx="9144000" cy="6858000" type="screen4x3"/>
  <p:notesSz cx="9144000" cy="6858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2145"/>
  </p:normalViewPr>
  <p:slideViewPr>
    <p:cSldViewPr>
      <p:cViewPr varScale="1">
        <p:scale>
          <a:sx n="74" d="100"/>
          <a:sy n="74" d="100"/>
        </p:scale>
        <p:origin x="2624" y="176"/>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C750EDD8-39F8-D449-BB0F-7DE7A68CE7A4}" type="datetimeFigureOut">
              <a:rPr lang="ru-RU" smtClean="0"/>
              <a:t>12.03.2018</a:t>
            </a:fld>
            <a:endParaRPr lang="ru-RU"/>
          </a:p>
        </p:txBody>
      </p:sp>
      <p:sp>
        <p:nvSpPr>
          <p:cNvPr id="4" name="Образ слайда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6E15C4CE-F9BA-764A-ADB9-8DEC9A6FF327}" type="slidenum">
              <a:rPr lang="ru-RU" smtClean="0"/>
              <a:t>‹#›</a:t>
            </a:fld>
            <a:endParaRPr lang="ru-RU"/>
          </a:p>
        </p:txBody>
      </p:sp>
    </p:spTree>
    <p:extLst>
      <p:ext uri="{BB962C8B-B14F-4D97-AF65-F5344CB8AC3E}">
        <p14:creationId xmlns:p14="http://schemas.microsoft.com/office/powerpoint/2010/main" val="417046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my name is Anastasia </a:t>
            </a:r>
            <a:r>
              <a:rPr lang="en-US" sz="1200" kern="1200" dirty="0" err="1">
                <a:solidFill>
                  <a:schemeClr val="tx1"/>
                </a:solidFill>
                <a:effectLst/>
                <a:latin typeface="+mn-lt"/>
                <a:ea typeface="+mn-ea"/>
                <a:cs typeface="+mn-cs"/>
              </a:rPr>
              <a:t>Repina</a:t>
            </a:r>
            <a:r>
              <a:rPr lang="en-US" sz="1200" kern="1200" dirty="0">
                <a:solidFill>
                  <a:schemeClr val="tx1"/>
                </a:solidFill>
                <a:effectLst/>
                <a:latin typeface="+mn-lt"/>
                <a:ea typeface="+mn-ea"/>
                <a:cs typeface="+mn-cs"/>
              </a:rPr>
              <a:t>. I am the student of the group 143. Today I would like to give you a general overview of my graduation project whose main goal is to create an android application for young mothers. </a:t>
            </a:r>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6E15C4CE-F9BA-764A-ADB9-8DEC9A6FF327}" type="slidenum">
              <a:rPr lang="ru-RU" smtClean="0"/>
              <a:t>1</a:t>
            </a:fld>
            <a:endParaRPr lang="ru-RU"/>
          </a:p>
        </p:txBody>
      </p:sp>
    </p:spTree>
    <p:extLst>
      <p:ext uri="{BB962C8B-B14F-4D97-AF65-F5344CB8AC3E}">
        <p14:creationId xmlns:p14="http://schemas.microsoft.com/office/powerpoint/2010/main" val="255834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going to develop four main points. First, I’ll tell you about</a:t>
            </a:r>
            <a:r>
              <a:rPr lang="ru-RU"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similar projects and application which were already done by other people. Then, I’ll speak about the survey which I done before the coding started. The next point is connected with the application itself and the final one is the technologies which are used for the application creation. If you have any questions I’d be grateful if you could leave them until the end.</a:t>
            </a:r>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6E15C4CE-F9BA-764A-ADB9-8DEC9A6FF327}" type="slidenum">
              <a:rPr lang="ru-RU" smtClean="0"/>
              <a:t>2</a:t>
            </a:fld>
            <a:endParaRPr lang="ru-RU"/>
          </a:p>
        </p:txBody>
      </p:sp>
    </p:spTree>
    <p:extLst>
      <p:ext uri="{BB962C8B-B14F-4D97-AF65-F5344CB8AC3E}">
        <p14:creationId xmlns:p14="http://schemas.microsoft.com/office/powerpoint/2010/main" val="1729288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research the preparatory step is very important. </a:t>
            </a:r>
            <a:endParaRPr lang="ru-R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this step it is necessary to analyze the already existing projects and understand what their benefits and drawbacks are. </a:t>
            </a:r>
            <a:endParaRPr lang="ru-R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later, you will be able to create your own work taking the problems of competitors into account. </a:t>
            </a:r>
            <a:endParaRPr lang="ru-R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None of the products which I have looked at (you can see them on the slide) solve the problem which I would like to solve with the help of my application. </a:t>
            </a:r>
            <a:endParaRPr lang="ru-R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existing projects usually just monitor only mother’s OR baby’s health whereas I want to do these two parts inside one project. </a:t>
            </a:r>
            <a:endParaRPr lang="ru-R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step will let young mothers analyze not only their child’s but also their own health, so it will be possible to see the correlation between the changes of mood, health, nutrition of both mother and baby. </a:t>
            </a:r>
            <a:endParaRPr lang="ru-R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is why I decided to include monitoring of baby’s AND mother’s health as well as opportunities to analyze the data and collect information from wearable devices. </a:t>
            </a:r>
            <a:endParaRPr lang="ru-R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create a good application, it is also necessary to choose the parameters which will be collected and analyzed. </a:t>
            </a:r>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6E15C4CE-F9BA-764A-ADB9-8DEC9A6FF327}" type="slidenum">
              <a:rPr lang="ru-RU" smtClean="0"/>
              <a:t>3</a:t>
            </a:fld>
            <a:endParaRPr lang="ru-RU"/>
          </a:p>
        </p:txBody>
      </p:sp>
    </p:spTree>
    <p:extLst>
      <p:ext uri="{BB962C8B-B14F-4D97-AF65-F5344CB8AC3E}">
        <p14:creationId xmlns:p14="http://schemas.microsoft.com/office/powerpoint/2010/main" val="170951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is why the next step was conducting a survey. 40 young parents have answered several questions connected with health and nutrition of them and their baby’s. On the slide you can see the aggregated results which helped reveal key characteristics, which were later added to the application. The survey was conducted in Russian, so the presented charts are in Russian.</a:t>
            </a:r>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6E15C4CE-F9BA-764A-ADB9-8DEC9A6FF327}" type="slidenum">
              <a:rPr lang="ru-RU" smtClean="0"/>
              <a:t>4</a:t>
            </a:fld>
            <a:endParaRPr lang="ru-RU"/>
          </a:p>
        </p:txBody>
      </p:sp>
    </p:spTree>
    <p:extLst>
      <p:ext uri="{BB962C8B-B14F-4D97-AF65-F5344CB8AC3E}">
        <p14:creationId xmlns:p14="http://schemas.microsoft.com/office/powerpoint/2010/main" val="1071930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leads me to a point connected with app architecture and design.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the slide the DB diagram is presented together with the primitive scheme of the data flow inside the app.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the Firebase service was chosen as the data storage, here I save all the information related to health and nutrition.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main source of data for mothers is wearable devices whereas the baby’s data is added manually.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 lot of different wearable devices and trying to connect all of them inside the project will be very complicated, so I decided to solve this problem with the help of Google Fit service, which already has functionality which enables connecting bands and watches and downloads some data from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I use Fitness and History APIs in order to collect all the necessary parameters. </a:t>
            </a:r>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6E15C4CE-F9BA-764A-ADB9-8DEC9A6FF327}" type="slidenum">
              <a:rPr lang="ru-RU" smtClean="0"/>
              <a:t>5</a:t>
            </a:fld>
            <a:endParaRPr lang="ru-RU"/>
          </a:p>
        </p:txBody>
      </p:sp>
    </p:spTree>
    <p:extLst>
      <p:ext uri="{BB962C8B-B14F-4D97-AF65-F5344CB8AC3E}">
        <p14:creationId xmlns:p14="http://schemas.microsoft.com/office/powerpoint/2010/main" val="1347829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all the mentioned steps will be impossible to perform without the help of a variety of technologies. Now we are talking about them. In order not to lose anything I use GitHub. The programming language is Java and I use Android studio to write my code. I have already mentioned Google Fit and Firebase during my speech. And the </a:t>
            </a:r>
            <a:r>
              <a:rPr lang="en-US" sz="1200" kern="1200" dirty="0" err="1">
                <a:solidFill>
                  <a:schemeClr val="tx1"/>
                </a:solidFill>
                <a:effectLst/>
                <a:latin typeface="+mn-lt"/>
                <a:ea typeface="+mn-ea"/>
                <a:cs typeface="+mn-cs"/>
              </a:rPr>
              <a:t>MPAndroidChart</a:t>
            </a:r>
            <a:r>
              <a:rPr lang="en-US" sz="1200" kern="1200" dirty="0">
                <a:solidFill>
                  <a:schemeClr val="tx1"/>
                </a:solidFill>
                <a:effectLst/>
                <a:latin typeface="+mn-lt"/>
                <a:ea typeface="+mn-ea"/>
                <a:cs typeface="+mn-cs"/>
              </a:rPr>
              <a:t> is a fantastic library for graphs and charts drawing.</a:t>
            </a:r>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6E15C4CE-F9BA-764A-ADB9-8DEC9A6FF327}" type="slidenum">
              <a:rPr lang="ru-RU" smtClean="0"/>
              <a:t>6</a:t>
            </a:fld>
            <a:endParaRPr lang="ru-RU"/>
          </a:p>
        </p:txBody>
      </p:sp>
    </p:spTree>
    <p:extLst>
      <p:ext uri="{BB962C8B-B14F-4D97-AF65-F5344CB8AC3E}">
        <p14:creationId xmlns:p14="http://schemas.microsoft.com/office/powerpoint/2010/main" val="2620042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 me remind you what we have looked at today.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am creating an Android application for both young mothers AND their babies.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Application will help to monitor health and nutrition as the baby’s health is being highly linked to the mothers one, so it may be really helpful to see the correlation inside one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help of the technologies like Google Fit, Google Firebase and </a:t>
            </a:r>
            <a:r>
              <a:rPr lang="en-US" sz="1200" kern="1200" dirty="0" err="1">
                <a:solidFill>
                  <a:schemeClr val="tx1"/>
                </a:solidFill>
                <a:effectLst/>
                <a:latin typeface="+mn-lt"/>
                <a:ea typeface="+mn-ea"/>
                <a:cs typeface="+mn-cs"/>
              </a:rPr>
              <a:t>MPAndroidChart</a:t>
            </a:r>
            <a:r>
              <a:rPr lang="en-US" sz="1200" kern="1200" dirty="0">
                <a:solidFill>
                  <a:schemeClr val="tx1"/>
                </a:solidFill>
                <a:effectLst/>
                <a:latin typeface="+mn-lt"/>
                <a:ea typeface="+mn-ea"/>
                <a:cs typeface="+mn-cs"/>
              </a:rPr>
              <a:t> the main goal of this project will definitely be achieved.</a:t>
            </a:r>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6E15C4CE-F9BA-764A-ADB9-8DEC9A6FF327}" type="slidenum">
              <a:rPr lang="ru-RU" smtClean="0"/>
              <a:t>7</a:t>
            </a:fld>
            <a:endParaRPr lang="ru-RU"/>
          </a:p>
        </p:txBody>
      </p:sp>
    </p:spTree>
    <p:extLst>
      <p:ext uri="{BB962C8B-B14F-4D97-AF65-F5344CB8AC3E}">
        <p14:creationId xmlns:p14="http://schemas.microsoft.com/office/powerpoint/2010/main" val="1269055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you can see the literature and Internet resources I have already used during my work.</a:t>
            </a:r>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6E15C4CE-F9BA-764A-ADB9-8DEC9A6FF327}" type="slidenum">
              <a:rPr lang="ru-RU" smtClean="0"/>
              <a:t>8</a:t>
            </a:fld>
            <a:endParaRPr lang="ru-RU"/>
          </a:p>
        </p:txBody>
      </p:sp>
    </p:spTree>
    <p:extLst>
      <p:ext uri="{BB962C8B-B14F-4D97-AF65-F5344CB8AC3E}">
        <p14:creationId xmlns:p14="http://schemas.microsoft.com/office/powerpoint/2010/main" val="173849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Thank you for your attention. If you have any questions I’d be happy to answer them.</a:t>
            </a:r>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6E15C4CE-F9BA-764A-ADB9-8DEC9A6FF327}" type="slidenum">
              <a:rPr lang="ru-RU" smtClean="0"/>
              <a:t>9</a:t>
            </a:fld>
            <a:endParaRPr lang="ru-RU"/>
          </a:p>
        </p:txBody>
      </p:sp>
    </p:spTree>
    <p:extLst>
      <p:ext uri="{BB962C8B-B14F-4D97-AF65-F5344CB8AC3E}">
        <p14:creationId xmlns:p14="http://schemas.microsoft.com/office/powerpoint/2010/main" val="3325402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34467" y="2001092"/>
            <a:ext cx="8475065" cy="185483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bg1"/>
                </a:solidFill>
                <a:latin typeface="Arial"/>
                <a:cs typeface="Arial"/>
              </a:defRPr>
            </a:lvl1pPr>
          </a:lstStyle>
          <a:p>
            <a:pPr marL="12700">
              <a:lnSpc>
                <a:spcPct val="100000"/>
              </a:lnSpc>
              <a:spcBef>
                <a:spcPts val="25"/>
              </a:spcBef>
            </a:pPr>
            <a:r>
              <a:rPr dirty="0"/>
              <a:t>Высшая </a:t>
            </a:r>
            <a:r>
              <a:rPr spc="-5" dirty="0"/>
              <a:t>школа экономики, Москва,</a:t>
            </a:r>
            <a:r>
              <a:rPr spc="15" dirty="0"/>
              <a:t> </a:t>
            </a:r>
            <a:r>
              <a:rPr spc="-5" dirty="0"/>
              <a:t>2013</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978F47E-371E-3B4A-BBC8-C8788ACF4286}" type="datetime1">
              <a:rPr lang="ru-RU" smtClean="0"/>
              <a:t>12.03.2018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003E82"/>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000" b="0" i="0">
                <a:solidFill>
                  <a:srgbClr val="003E82"/>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bg1"/>
                </a:solidFill>
                <a:latin typeface="Arial"/>
                <a:cs typeface="Arial"/>
              </a:defRPr>
            </a:lvl1pPr>
          </a:lstStyle>
          <a:p>
            <a:pPr marL="12700">
              <a:lnSpc>
                <a:spcPct val="100000"/>
              </a:lnSpc>
              <a:spcBef>
                <a:spcPts val="25"/>
              </a:spcBef>
            </a:pPr>
            <a:r>
              <a:rPr dirty="0"/>
              <a:t>Высшая </a:t>
            </a:r>
            <a:r>
              <a:rPr spc="-5" dirty="0"/>
              <a:t>школа экономики, Москва,</a:t>
            </a:r>
            <a:r>
              <a:rPr spc="15" dirty="0"/>
              <a:t> </a:t>
            </a:r>
            <a:r>
              <a:rPr spc="-5" dirty="0"/>
              <a:t>2013</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32DF4D3-46AB-6540-98B3-AF34EA35AF72}" type="datetime1">
              <a:rPr lang="ru-RU" smtClean="0"/>
              <a:t>12.03.2018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003E82"/>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chemeClr val="bg1"/>
                </a:solidFill>
                <a:latin typeface="Arial"/>
                <a:cs typeface="Arial"/>
              </a:defRPr>
            </a:lvl1pPr>
          </a:lstStyle>
          <a:p>
            <a:pPr marL="12700">
              <a:lnSpc>
                <a:spcPct val="100000"/>
              </a:lnSpc>
              <a:spcBef>
                <a:spcPts val="25"/>
              </a:spcBef>
            </a:pPr>
            <a:r>
              <a:rPr dirty="0"/>
              <a:t>Высшая </a:t>
            </a:r>
            <a:r>
              <a:rPr spc="-5" dirty="0"/>
              <a:t>школа экономики, Москва,</a:t>
            </a:r>
            <a:r>
              <a:rPr spc="15" dirty="0"/>
              <a:t> </a:t>
            </a:r>
            <a:r>
              <a:rPr spc="-5" dirty="0"/>
              <a:t>2013</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7D181678-F470-6E49-885E-75500B659A95}" type="datetime1">
              <a:rPr lang="ru-RU" smtClean="0"/>
              <a:t>12.03.2018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003E82"/>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800" b="0" i="0">
                <a:solidFill>
                  <a:schemeClr val="bg1"/>
                </a:solidFill>
                <a:latin typeface="Arial"/>
                <a:cs typeface="Arial"/>
              </a:defRPr>
            </a:lvl1pPr>
          </a:lstStyle>
          <a:p>
            <a:pPr marL="12700">
              <a:lnSpc>
                <a:spcPct val="100000"/>
              </a:lnSpc>
              <a:spcBef>
                <a:spcPts val="25"/>
              </a:spcBef>
            </a:pPr>
            <a:r>
              <a:rPr dirty="0"/>
              <a:t>Высшая </a:t>
            </a:r>
            <a:r>
              <a:rPr spc="-5" dirty="0"/>
              <a:t>школа экономики, Москва,</a:t>
            </a:r>
            <a:r>
              <a:rPr spc="15" dirty="0"/>
              <a:t> </a:t>
            </a:r>
            <a:r>
              <a:rPr spc="-5" dirty="0"/>
              <a:t>2013</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AD1F18F0-ADE9-2C4A-B7C9-750A889E23C9}" type="datetime1">
              <a:rPr lang="ru-RU" smtClean="0"/>
              <a:t>12.03.2018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chemeClr val="bg1"/>
                </a:solidFill>
                <a:latin typeface="Arial"/>
                <a:cs typeface="Arial"/>
              </a:defRPr>
            </a:lvl1pPr>
          </a:lstStyle>
          <a:p>
            <a:pPr marL="12700">
              <a:lnSpc>
                <a:spcPct val="100000"/>
              </a:lnSpc>
              <a:spcBef>
                <a:spcPts val="25"/>
              </a:spcBef>
            </a:pPr>
            <a:r>
              <a:rPr dirty="0"/>
              <a:t>Высшая </a:t>
            </a:r>
            <a:r>
              <a:rPr spc="-5" dirty="0"/>
              <a:t>школа экономики, Москва,</a:t>
            </a:r>
            <a:r>
              <a:rPr spc="15" dirty="0"/>
              <a:t> </a:t>
            </a:r>
            <a:r>
              <a:rPr spc="-5" dirty="0"/>
              <a:t>2013</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5FA790FC-35A6-0C46-9727-EFD6AC6A1908}" type="datetime1">
              <a:rPr lang="ru-RU" smtClean="0"/>
              <a:t>12.03.2018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7997"/>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1261363" y="2192858"/>
            <a:ext cx="6318884" cy="331469"/>
          </a:xfrm>
          <a:prstGeom prst="rect">
            <a:avLst/>
          </a:prstGeom>
        </p:spPr>
        <p:txBody>
          <a:bodyPr wrap="square" lIns="0" tIns="0" rIns="0" bIns="0">
            <a:spAutoFit/>
          </a:bodyPr>
          <a:lstStyle>
            <a:lvl1pPr>
              <a:defRPr sz="2000" b="0" i="0">
                <a:solidFill>
                  <a:srgbClr val="003E82"/>
                </a:solidFill>
                <a:latin typeface="Arial"/>
                <a:cs typeface="Arial"/>
              </a:defRPr>
            </a:lvl1pPr>
          </a:lstStyle>
          <a:p>
            <a:endParaRPr/>
          </a:p>
        </p:txBody>
      </p:sp>
      <p:sp>
        <p:nvSpPr>
          <p:cNvPr id="3" name="Holder 3"/>
          <p:cNvSpPr>
            <a:spLocks noGrp="1"/>
          </p:cNvSpPr>
          <p:nvPr>
            <p:ph type="body" idx="1"/>
          </p:nvPr>
        </p:nvSpPr>
        <p:spPr>
          <a:xfrm>
            <a:off x="334467" y="2639949"/>
            <a:ext cx="8427085" cy="1855470"/>
          </a:xfrm>
          <a:prstGeom prst="rect">
            <a:avLst/>
          </a:prstGeom>
        </p:spPr>
        <p:txBody>
          <a:bodyPr wrap="square" lIns="0" tIns="0" rIns="0" bIns="0">
            <a:spAutoFit/>
          </a:bodyPr>
          <a:lstStyle>
            <a:lvl1pPr>
              <a:defRPr sz="2000" b="0" i="0">
                <a:solidFill>
                  <a:srgbClr val="003E82"/>
                </a:solidFill>
                <a:latin typeface="Arial"/>
                <a:cs typeface="Arial"/>
              </a:defRPr>
            </a:lvl1pPr>
          </a:lstStyle>
          <a:p>
            <a:endParaRPr/>
          </a:p>
        </p:txBody>
      </p:sp>
      <p:sp>
        <p:nvSpPr>
          <p:cNvPr id="4" name="Holder 4"/>
          <p:cNvSpPr>
            <a:spLocks noGrp="1"/>
          </p:cNvSpPr>
          <p:nvPr>
            <p:ph type="ftr" sz="quarter" idx="5"/>
          </p:nvPr>
        </p:nvSpPr>
        <p:spPr>
          <a:xfrm>
            <a:off x="334467" y="6456293"/>
            <a:ext cx="1951355" cy="139700"/>
          </a:xfrm>
          <a:prstGeom prst="rect">
            <a:avLst/>
          </a:prstGeom>
        </p:spPr>
        <p:txBody>
          <a:bodyPr wrap="square" lIns="0" tIns="0" rIns="0" bIns="0">
            <a:spAutoFit/>
          </a:bodyPr>
          <a:lstStyle>
            <a:lvl1pPr>
              <a:defRPr sz="800" b="0" i="0">
                <a:solidFill>
                  <a:schemeClr val="bg1"/>
                </a:solidFill>
                <a:latin typeface="Arial"/>
                <a:cs typeface="Arial"/>
              </a:defRPr>
            </a:lvl1pPr>
          </a:lstStyle>
          <a:p>
            <a:pPr marL="12700">
              <a:lnSpc>
                <a:spcPct val="100000"/>
              </a:lnSpc>
              <a:spcBef>
                <a:spcPts val="25"/>
              </a:spcBef>
            </a:pPr>
            <a:r>
              <a:rPr dirty="0"/>
              <a:t>Высшая </a:t>
            </a:r>
            <a:r>
              <a:rPr spc="-5" dirty="0"/>
              <a:t>школа экономики, Москва,</a:t>
            </a:r>
            <a:r>
              <a:rPr spc="15" dirty="0"/>
              <a:t> </a:t>
            </a:r>
            <a:r>
              <a:rPr spc="-5" dirty="0"/>
              <a:t>2013</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28EE3EA-80FA-6B4B-B41F-5CD71042D88D}" type="datetime1">
              <a:rPr lang="ru-RU" smtClean="0"/>
              <a:t>12.03.2018</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tiff"/><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lay.google.com/store/apps/details?id=com.babyjoy.androi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itunes.apple.com/ru/app/firstyear-baby-feeding-timer-sleep-nappie-log/id645810513?l=en&amp;mt=8" TargetMode="External"/><Relationship Id="rId5" Type="http://schemas.openxmlformats.org/officeDocument/2006/relationships/hyperlink" Target="https://itunes.apple.com/ru/app/a-rodilsa/id477391124?l=en&amp;mt=8/" TargetMode="External"/><Relationship Id="rId4" Type="http://schemas.openxmlformats.org/officeDocument/2006/relationships/hyperlink" Target="https://play.google.com/store/apps/details?id=com.seacloud.bc/"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
            <a:ext cx="9144000" cy="6857997"/>
          </a:xfrm>
          <a:prstGeom prst="rect">
            <a:avLst/>
          </a:prstGeom>
          <a:blipFill>
            <a:blip r:embed="rId3"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907415" y="2752851"/>
            <a:ext cx="7327900" cy="1490793"/>
          </a:xfrm>
          <a:prstGeom prst="rect">
            <a:avLst/>
          </a:prstGeom>
        </p:spPr>
        <p:txBody>
          <a:bodyPr vert="horz" wrap="square" lIns="0" tIns="13335" rIns="0" bIns="0" rtlCol="0">
            <a:spAutoFit/>
          </a:bodyPr>
          <a:lstStyle/>
          <a:p>
            <a:pPr marL="12700" marR="5080" indent="-1588" algn="ctr">
              <a:spcBef>
                <a:spcPts val="105"/>
              </a:spcBef>
            </a:pPr>
            <a:r>
              <a:rPr lang="en-US" sz="4800" dirty="0">
                <a:solidFill>
                  <a:srgbClr val="20386E"/>
                </a:solidFill>
                <a:latin typeface="Arial" charset="0"/>
                <a:ea typeface="Arial" charset="0"/>
                <a:cs typeface="Arial" charset="0"/>
              </a:rPr>
              <a:t>Mobile Application for Young Mother</a:t>
            </a:r>
            <a:endParaRPr sz="4800" dirty="0">
              <a:latin typeface="Arial" charset="0"/>
              <a:ea typeface="Arial" charset="0"/>
              <a:cs typeface="Arial" charset="0"/>
            </a:endParaRPr>
          </a:p>
        </p:txBody>
      </p:sp>
      <p:sp>
        <p:nvSpPr>
          <p:cNvPr id="5" name="object 5"/>
          <p:cNvSpPr txBox="1"/>
          <p:nvPr/>
        </p:nvSpPr>
        <p:spPr>
          <a:xfrm>
            <a:off x="2590800" y="4886666"/>
            <a:ext cx="7550784" cy="1368067"/>
          </a:xfrm>
          <a:prstGeom prst="rect">
            <a:avLst/>
          </a:prstGeom>
        </p:spPr>
        <p:txBody>
          <a:bodyPr vert="horz" wrap="square" lIns="0" tIns="12700" rIns="0" bIns="0" rtlCol="0">
            <a:spAutoFit/>
          </a:bodyPr>
          <a:lstStyle/>
          <a:p>
            <a:pPr marL="1663064" marR="1653539" algn="r">
              <a:lnSpc>
                <a:spcPct val="120100"/>
              </a:lnSpc>
              <a:spcBef>
                <a:spcPts val="100"/>
              </a:spcBef>
            </a:pPr>
            <a:r>
              <a:rPr lang="en-US" spc="-15" dirty="0">
                <a:solidFill>
                  <a:srgbClr val="000066"/>
                </a:solidFill>
                <a:latin typeface="Arial" charset="0"/>
                <a:ea typeface="Arial" charset="0"/>
                <a:cs typeface="Arial" charset="0"/>
              </a:rPr>
              <a:t>Author</a:t>
            </a:r>
            <a:r>
              <a:rPr sz="1800" spc="-15" dirty="0">
                <a:solidFill>
                  <a:srgbClr val="000066"/>
                </a:solidFill>
                <a:latin typeface="Arial" charset="0"/>
                <a:ea typeface="Arial" charset="0"/>
                <a:cs typeface="Arial" charset="0"/>
              </a:rPr>
              <a:t>: </a:t>
            </a:r>
            <a:r>
              <a:rPr lang="en-US" sz="1800" spc="-10" dirty="0" err="1">
                <a:solidFill>
                  <a:srgbClr val="000066"/>
                </a:solidFill>
                <a:latin typeface="Arial" charset="0"/>
                <a:ea typeface="Arial" charset="0"/>
                <a:cs typeface="Arial" charset="0"/>
              </a:rPr>
              <a:t>Repina</a:t>
            </a:r>
            <a:r>
              <a:rPr lang="en-US" sz="1800" spc="-10" dirty="0">
                <a:solidFill>
                  <a:srgbClr val="000066"/>
                </a:solidFill>
                <a:latin typeface="Arial" charset="0"/>
                <a:ea typeface="Arial" charset="0"/>
                <a:cs typeface="Arial" charset="0"/>
              </a:rPr>
              <a:t> </a:t>
            </a:r>
            <a:r>
              <a:rPr lang="en-US" spc="-15" dirty="0">
                <a:solidFill>
                  <a:srgbClr val="000066"/>
                </a:solidFill>
                <a:latin typeface="Arial" charset="0"/>
                <a:cs typeface="Arial" charset="0"/>
              </a:rPr>
              <a:t>Anastasia</a:t>
            </a:r>
            <a:r>
              <a:rPr lang="ru-RU" spc="-15" dirty="0">
                <a:solidFill>
                  <a:srgbClr val="000066"/>
                </a:solidFill>
                <a:latin typeface="Arial" charset="0"/>
                <a:cs typeface="Arial" charset="0"/>
              </a:rPr>
              <a:t>,</a:t>
            </a:r>
            <a:r>
              <a:rPr lang="en-US" spc="-15" dirty="0">
                <a:solidFill>
                  <a:srgbClr val="000066"/>
                </a:solidFill>
                <a:latin typeface="Arial" charset="0"/>
                <a:cs typeface="Arial" charset="0"/>
              </a:rPr>
              <a:t> BSE143</a:t>
            </a:r>
          </a:p>
          <a:p>
            <a:pPr marL="1663064" marR="1653539" algn="r">
              <a:lnSpc>
                <a:spcPct val="120100"/>
              </a:lnSpc>
              <a:spcBef>
                <a:spcPts val="100"/>
              </a:spcBef>
            </a:pPr>
            <a:r>
              <a:rPr lang="en-US" spc="-15" dirty="0">
                <a:solidFill>
                  <a:srgbClr val="000066"/>
                </a:solidFill>
                <a:latin typeface="Arial" charset="0"/>
                <a:cs typeface="Arial" charset="0"/>
              </a:rPr>
              <a:t>Research supervisor: </a:t>
            </a:r>
            <a:r>
              <a:rPr lang="en-US" spc="-15" dirty="0" err="1">
                <a:solidFill>
                  <a:srgbClr val="000066"/>
                </a:solidFill>
                <a:latin typeface="Arial" charset="0"/>
                <a:cs typeface="Arial" charset="0"/>
              </a:rPr>
              <a:t>Akhmetsafina</a:t>
            </a:r>
            <a:r>
              <a:rPr lang="en-US" spc="-15" dirty="0">
                <a:solidFill>
                  <a:srgbClr val="000066"/>
                </a:solidFill>
                <a:latin typeface="Arial" charset="0"/>
                <a:cs typeface="Arial" charset="0"/>
              </a:rPr>
              <a:t> R.Z., </a:t>
            </a:r>
          </a:p>
          <a:p>
            <a:pPr marL="1663064" marR="1653539" algn="r">
              <a:lnSpc>
                <a:spcPct val="120100"/>
              </a:lnSpc>
              <a:spcBef>
                <a:spcPts val="100"/>
              </a:spcBef>
            </a:pPr>
            <a:r>
              <a:rPr lang="en-US" spc="-15" dirty="0">
                <a:solidFill>
                  <a:srgbClr val="000066"/>
                </a:solidFill>
                <a:latin typeface="Arial" charset="0"/>
                <a:cs typeface="Arial" charset="0"/>
              </a:rPr>
              <a:t>Deputy Head, Associate Professor of Faculty of Computer Science </a:t>
            </a:r>
            <a:endParaRPr spc="-15" dirty="0">
              <a:solidFill>
                <a:srgbClr val="000066"/>
              </a:solidFill>
              <a:latin typeface="Arial" charset="0"/>
              <a:cs typeface="Arial" charset="0"/>
            </a:endParaRPr>
          </a:p>
        </p:txBody>
      </p:sp>
      <p:sp>
        <p:nvSpPr>
          <p:cNvPr id="6" name="object 6"/>
          <p:cNvSpPr txBox="1"/>
          <p:nvPr/>
        </p:nvSpPr>
        <p:spPr>
          <a:xfrm>
            <a:off x="3597402" y="6475272"/>
            <a:ext cx="2041398" cy="321114"/>
          </a:xfrm>
          <a:prstGeom prst="rect">
            <a:avLst/>
          </a:prstGeom>
        </p:spPr>
        <p:txBody>
          <a:bodyPr vert="horz" wrap="square" lIns="0" tIns="12700" rIns="0" bIns="0" rtlCol="0">
            <a:spAutoFit/>
          </a:bodyPr>
          <a:lstStyle/>
          <a:p>
            <a:pPr marR="5080" algn="ctr">
              <a:lnSpc>
                <a:spcPct val="120000"/>
              </a:lnSpc>
              <a:spcBef>
                <a:spcPts val="100"/>
              </a:spcBef>
            </a:pPr>
            <a:r>
              <a:rPr lang="en-US" sz="800" dirty="0">
                <a:solidFill>
                  <a:schemeClr val="bg1"/>
                </a:solidFill>
                <a:latin typeface="Arial"/>
                <a:cs typeface="Arial"/>
              </a:rPr>
              <a:t>Higher School of Economics, Moscow, 2018</a:t>
            </a:r>
          </a:p>
          <a:p>
            <a:pPr marR="5080" algn="ctr">
              <a:lnSpc>
                <a:spcPct val="120000"/>
              </a:lnSpc>
              <a:spcBef>
                <a:spcPts val="100"/>
              </a:spcBef>
            </a:pPr>
            <a:r>
              <a:rPr sz="800" spc="-10" dirty="0" err="1">
                <a:solidFill>
                  <a:schemeClr val="bg1"/>
                </a:solidFill>
                <a:latin typeface="Arial"/>
                <a:cs typeface="Arial"/>
              </a:rPr>
              <a:t>www.hse.ru</a:t>
            </a:r>
            <a:endParaRPr sz="800" dirty="0">
              <a:solidFill>
                <a:schemeClr val="bg1"/>
              </a:solidFill>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D27EDD-0A66-6A41-B403-1581E22F9937}"/>
              </a:ext>
            </a:extLst>
          </p:cNvPr>
          <p:cNvSpPr>
            <a:spLocks noGrp="1"/>
          </p:cNvSpPr>
          <p:nvPr>
            <p:ph type="title"/>
          </p:nvPr>
        </p:nvSpPr>
        <p:spPr>
          <a:xfrm>
            <a:off x="1524000" y="381000"/>
            <a:ext cx="6318884" cy="553998"/>
          </a:xfrm>
        </p:spPr>
        <p:txBody>
          <a:bodyPr/>
          <a:lstStyle/>
          <a:p>
            <a:r>
              <a:rPr lang="en-US" sz="3600" dirty="0">
                <a:solidFill>
                  <a:schemeClr val="bg1"/>
                </a:solidFill>
              </a:rPr>
              <a:t>Agenda</a:t>
            </a:r>
            <a:endParaRPr lang="ru-RU" sz="3600" dirty="0">
              <a:solidFill>
                <a:schemeClr val="bg1"/>
              </a:solidFill>
            </a:endParaRPr>
          </a:p>
        </p:txBody>
      </p:sp>
      <p:sp>
        <p:nvSpPr>
          <p:cNvPr id="3" name="Текст 2">
            <a:extLst>
              <a:ext uri="{FF2B5EF4-FFF2-40B4-BE49-F238E27FC236}">
                <a16:creationId xmlns:a16="http://schemas.microsoft.com/office/drawing/2014/main" id="{3853B5F4-1437-D942-90B5-70537F3EF111}"/>
              </a:ext>
            </a:extLst>
          </p:cNvPr>
          <p:cNvSpPr>
            <a:spLocks noGrp="1"/>
          </p:cNvSpPr>
          <p:nvPr>
            <p:ph type="body" idx="1"/>
          </p:nvPr>
        </p:nvSpPr>
        <p:spPr>
          <a:xfrm>
            <a:off x="259715" y="1572595"/>
            <a:ext cx="8427085" cy="3876959"/>
          </a:xfrm>
        </p:spPr>
        <p:txBody>
          <a:bodyPr/>
          <a:lstStyle/>
          <a:p>
            <a:pPr marL="342900" indent="-342900">
              <a:lnSpc>
                <a:spcPct val="200000"/>
              </a:lnSpc>
              <a:buFont typeface="Arial" panose="020B0604020202020204" pitchFamily="34" charset="0"/>
              <a:buChar char="•"/>
            </a:pPr>
            <a:r>
              <a:rPr lang="en-US" sz="2600" b="1" dirty="0"/>
              <a:t>Related work</a:t>
            </a:r>
          </a:p>
          <a:p>
            <a:pPr marL="342900" indent="-342900">
              <a:lnSpc>
                <a:spcPct val="200000"/>
              </a:lnSpc>
              <a:buFont typeface="Arial" panose="020B0604020202020204" pitchFamily="34" charset="0"/>
              <a:buChar char="•"/>
            </a:pPr>
            <a:r>
              <a:rPr lang="en-US" sz="2600" b="1" dirty="0"/>
              <a:t>Survey</a:t>
            </a:r>
          </a:p>
          <a:p>
            <a:pPr marL="342900" indent="-342900">
              <a:lnSpc>
                <a:spcPct val="200000"/>
              </a:lnSpc>
              <a:buFont typeface="Arial" panose="020B0604020202020204" pitchFamily="34" charset="0"/>
              <a:buChar char="•"/>
            </a:pPr>
            <a:r>
              <a:rPr lang="en-US" sz="2600" b="1" dirty="0"/>
              <a:t>Application architecture and design</a:t>
            </a:r>
          </a:p>
          <a:p>
            <a:pPr marL="342900" indent="-342900">
              <a:lnSpc>
                <a:spcPct val="200000"/>
              </a:lnSpc>
              <a:buFont typeface="Arial" panose="020B0604020202020204" pitchFamily="34" charset="0"/>
              <a:buChar char="•"/>
            </a:pPr>
            <a:r>
              <a:rPr lang="en-US" sz="2600" b="1" dirty="0"/>
              <a:t>Technologies</a:t>
            </a:r>
          </a:p>
          <a:p>
            <a:pPr>
              <a:lnSpc>
                <a:spcPct val="200000"/>
              </a:lnSpc>
            </a:pPr>
            <a:endParaRPr lang="ru-RU" sz="2600" b="1" dirty="0"/>
          </a:p>
        </p:txBody>
      </p:sp>
      <p:sp>
        <p:nvSpPr>
          <p:cNvPr id="5" name="Номер слайда 4">
            <a:extLst>
              <a:ext uri="{FF2B5EF4-FFF2-40B4-BE49-F238E27FC236}">
                <a16:creationId xmlns:a16="http://schemas.microsoft.com/office/drawing/2014/main" id="{0911ED6C-81A0-D149-9324-3143665B9FBF}"/>
              </a:ext>
            </a:extLst>
          </p:cNvPr>
          <p:cNvSpPr>
            <a:spLocks noGrp="1"/>
          </p:cNvSpPr>
          <p:nvPr>
            <p:ph type="sldNum" sz="quarter" idx="7"/>
          </p:nvPr>
        </p:nvSpPr>
        <p:spPr/>
        <p:txBody>
          <a:bodyPr/>
          <a:lstStyle/>
          <a:p>
            <a:fld id="{B6F15528-21DE-4FAA-801E-634DDDAF4B2B}" type="slidenum">
              <a:rPr lang="ru-RU" smtClean="0"/>
              <a:t>2</a:t>
            </a:fld>
            <a:endParaRPr lang="ru-RU"/>
          </a:p>
        </p:txBody>
      </p:sp>
    </p:spTree>
    <p:extLst>
      <p:ext uri="{BB962C8B-B14F-4D97-AF65-F5344CB8AC3E}">
        <p14:creationId xmlns:p14="http://schemas.microsoft.com/office/powerpoint/2010/main" val="817928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2"/>
          <p:cNvSpPr txBox="1">
            <a:spLocks/>
          </p:cNvSpPr>
          <p:nvPr/>
        </p:nvSpPr>
        <p:spPr>
          <a:xfrm>
            <a:off x="1507616" y="386333"/>
            <a:ext cx="5695315" cy="567463"/>
          </a:xfrm>
          <a:prstGeom prst="rect">
            <a:avLst/>
          </a:prstGeom>
        </p:spPr>
        <p:txBody>
          <a:bodyPr vert="horz" wrap="square" lIns="0" tIns="13335" rIns="0" bIns="0" rtlCol="0">
            <a:spAutoFit/>
          </a:bodyPr>
          <a:lstStyle>
            <a:lvl1pPr>
              <a:defRPr sz="2000" b="0" i="0">
                <a:solidFill>
                  <a:srgbClr val="003E82"/>
                </a:solidFill>
                <a:latin typeface="Arial"/>
                <a:ea typeface="+mj-ea"/>
                <a:cs typeface="Arial"/>
              </a:defRPr>
            </a:lvl1pPr>
          </a:lstStyle>
          <a:p>
            <a:pPr lvl="0" fontAlgn="base"/>
            <a:r>
              <a:rPr lang="en-US" sz="3600" dirty="0">
                <a:solidFill>
                  <a:schemeClr val="bg1"/>
                </a:solidFill>
              </a:rPr>
              <a:t>Related Work</a:t>
            </a:r>
            <a:endParaRPr lang="ru-RU" sz="3600" dirty="0">
              <a:solidFill>
                <a:schemeClr val="bg1"/>
              </a:solidFill>
            </a:endParaRPr>
          </a:p>
        </p:txBody>
      </p:sp>
      <p:graphicFrame>
        <p:nvGraphicFramePr>
          <p:cNvPr id="3" name="Таблица 2">
            <a:extLst>
              <a:ext uri="{FF2B5EF4-FFF2-40B4-BE49-F238E27FC236}">
                <a16:creationId xmlns:a16="http://schemas.microsoft.com/office/drawing/2014/main" id="{6559050A-EC7D-F347-A46E-3BA7198EE238}"/>
              </a:ext>
            </a:extLst>
          </p:cNvPr>
          <p:cNvGraphicFramePr>
            <a:graphicFrameLocks noGrp="1"/>
          </p:cNvGraphicFramePr>
          <p:nvPr>
            <p:extLst>
              <p:ext uri="{D42A27DB-BD31-4B8C-83A1-F6EECF244321}">
                <p14:modId xmlns:p14="http://schemas.microsoft.com/office/powerpoint/2010/main" val="2821628667"/>
              </p:ext>
            </p:extLst>
          </p:nvPr>
        </p:nvGraphicFramePr>
        <p:xfrm>
          <a:off x="507172" y="1447800"/>
          <a:ext cx="8103429" cy="4343399"/>
        </p:xfrm>
        <a:graphic>
          <a:graphicData uri="http://schemas.openxmlformats.org/drawingml/2006/table">
            <a:tbl>
              <a:tblPr>
                <a:tableStyleId>{3C2FFA5D-87B4-456A-9821-1D502468CF0F}</a:tableStyleId>
              </a:tblPr>
              <a:tblGrid>
                <a:gridCol w="1066116">
                  <a:extLst>
                    <a:ext uri="{9D8B030D-6E8A-4147-A177-3AD203B41FA5}">
                      <a16:colId xmlns:a16="http://schemas.microsoft.com/office/drawing/2014/main" val="750649421"/>
                    </a:ext>
                  </a:extLst>
                </a:gridCol>
                <a:gridCol w="979116">
                  <a:extLst>
                    <a:ext uri="{9D8B030D-6E8A-4147-A177-3AD203B41FA5}">
                      <a16:colId xmlns:a16="http://schemas.microsoft.com/office/drawing/2014/main" val="2765534570"/>
                    </a:ext>
                  </a:extLst>
                </a:gridCol>
                <a:gridCol w="1121478">
                  <a:extLst>
                    <a:ext uri="{9D8B030D-6E8A-4147-A177-3AD203B41FA5}">
                      <a16:colId xmlns:a16="http://schemas.microsoft.com/office/drawing/2014/main" val="4085403416"/>
                    </a:ext>
                  </a:extLst>
                </a:gridCol>
                <a:gridCol w="1346090">
                  <a:extLst>
                    <a:ext uri="{9D8B030D-6E8A-4147-A177-3AD203B41FA5}">
                      <a16:colId xmlns:a16="http://schemas.microsoft.com/office/drawing/2014/main" val="1817877013"/>
                    </a:ext>
                  </a:extLst>
                </a:gridCol>
                <a:gridCol w="895285">
                  <a:extLst>
                    <a:ext uri="{9D8B030D-6E8A-4147-A177-3AD203B41FA5}">
                      <a16:colId xmlns:a16="http://schemas.microsoft.com/office/drawing/2014/main" val="1607689299"/>
                    </a:ext>
                  </a:extLst>
                </a:gridCol>
                <a:gridCol w="901612">
                  <a:extLst>
                    <a:ext uri="{9D8B030D-6E8A-4147-A177-3AD203B41FA5}">
                      <a16:colId xmlns:a16="http://schemas.microsoft.com/office/drawing/2014/main" val="243639433"/>
                    </a:ext>
                  </a:extLst>
                </a:gridCol>
                <a:gridCol w="898447">
                  <a:extLst>
                    <a:ext uri="{9D8B030D-6E8A-4147-A177-3AD203B41FA5}">
                      <a16:colId xmlns:a16="http://schemas.microsoft.com/office/drawing/2014/main" val="3529903488"/>
                    </a:ext>
                  </a:extLst>
                </a:gridCol>
                <a:gridCol w="895285">
                  <a:extLst>
                    <a:ext uri="{9D8B030D-6E8A-4147-A177-3AD203B41FA5}">
                      <a16:colId xmlns:a16="http://schemas.microsoft.com/office/drawing/2014/main" val="2945956658"/>
                    </a:ext>
                  </a:extLst>
                </a:gridCol>
              </a:tblGrid>
              <a:tr h="1043959">
                <a:tc>
                  <a:txBody>
                    <a:bodyPr/>
                    <a:lstStyle/>
                    <a:p>
                      <a:pPr algn="ctr">
                        <a:spcAft>
                          <a:spcPts val="600"/>
                        </a:spcAft>
                      </a:pPr>
                      <a:r>
                        <a:rPr lang="en-US" sz="1600" dirty="0">
                          <a:solidFill>
                            <a:schemeClr val="bg1"/>
                          </a:solidFill>
                          <a:effectLst/>
                        </a:rPr>
                        <a:t>Application name</a:t>
                      </a:r>
                      <a:endParaRPr lang="ru-RU" sz="1600" b="1"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tx2"/>
                    </a:solidFill>
                  </a:tcPr>
                </a:tc>
                <a:tc>
                  <a:txBody>
                    <a:bodyPr/>
                    <a:lstStyle/>
                    <a:p>
                      <a:pPr algn="ctr">
                        <a:spcAft>
                          <a:spcPts val="600"/>
                        </a:spcAft>
                      </a:pPr>
                      <a:r>
                        <a:rPr lang="en-US" sz="1600">
                          <a:solidFill>
                            <a:schemeClr val="bg1"/>
                          </a:solidFill>
                          <a:effectLst/>
                        </a:rPr>
                        <a:t>Price (₽)</a:t>
                      </a:r>
                      <a:endParaRPr lang="ru-RU" sz="1600" b="1">
                        <a:solidFill>
                          <a:schemeClr val="bg1"/>
                        </a:solidFill>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tx2"/>
                    </a:solidFill>
                  </a:tcPr>
                </a:tc>
                <a:tc>
                  <a:txBody>
                    <a:bodyPr/>
                    <a:lstStyle/>
                    <a:p>
                      <a:pPr algn="ctr">
                        <a:spcAft>
                          <a:spcPts val="600"/>
                        </a:spcAft>
                      </a:pPr>
                      <a:r>
                        <a:rPr lang="en-US" sz="1600" dirty="0">
                          <a:solidFill>
                            <a:schemeClr val="bg1"/>
                          </a:solidFill>
                          <a:effectLst/>
                        </a:rPr>
                        <a:t>Baby’s health monitoring</a:t>
                      </a:r>
                      <a:endParaRPr lang="ru-RU" sz="1600" b="1"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tx2"/>
                    </a:solidFill>
                  </a:tcPr>
                </a:tc>
                <a:tc>
                  <a:txBody>
                    <a:bodyPr/>
                    <a:lstStyle/>
                    <a:p>
                      <a:pPr algn="ctr">
                        <a:spcAft>
                          <a:spcPts val="600"/>
                        </a:spcAft>
                      </a:pPr>
                      <a:r>
                        <a:rPr lang="en-US" sz="1600" dirty="0">
                          <a:solidFill>
                            <a:schemeClr val="bg1"/>
                          </a:solidFill>
                          <a:effectLst/>
                        </a:rPr>
                        <a:t>Mother’s health monitoring</a:t>
                      </a:r>
                      <a:endParaRPr lang="ru-RU" sz="1600" b="1"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tx2"/>
                    </a:solidFill>
                  </a:tcPr>
                </a:tc>
                <a:tc>
                  <a:txBody>
                    <a:bodyPr/>
                    <a:lstStyle/>
                    <a:p>
                      <a:pPr algn="ctr">
                        <a:spcAft>
                          <a:spcPts val="600"/>
                        </a:spcAft>
                      </a:pPr>
                      <a:r>
                        <a:rPr lang="en-US" sz="1600">
                          <a:solidFill>
                            <a:schemeClr val="bg1"/>
                          </a:solidFill>
                          <a:effectLst/>
                        </a:rPr>
                        <a:t>Data analysis</a:t>
                      </a:r>
                      <a:endParaRPr lang="ru-RU" sz="1600" b="1">
                        <a:solidFill>
                          <a:schemeClr val="bg1"/>
                        </a:solidFill>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tx2"/>
                    </a:solidFill>
                  </a:tcPr>
                </a:tc>
                <a:tc>
                  <a:txBody>
                    <a:bodyPr/>
                    <a:lstStyle/>
                    <a:p>
                      <a:pPr algn="ctr">
                        <a:spcAft>
                          <a:spcPts val="600"/>
                        </a:spcAft>
                      </a:pPr>
                      <a:r>
                        <a:rPr lang="en-US" sz="1600">
                          <a:solidFill>
                            <a:schemeClr val="bg1"/>
                          </a:solidFill>
                          <a:effectLst/>
                        </a:rPr>
                        <a:t>Wearable data collection</a:t>
                      </a:r>
                      <a:endParaRPr lang="ru-RU" sz="1600" b="1">
                        <a:solidFill>
                          <a:schemeClr val="bg1"/>
                        </a:solidFill>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tx2"/>
                    </a:solidFill>
                  </a:tcPr>
                </a:tc>
                <a:tc>
                  <a:txBody>
                    <a:bodyPr/>
                    <a:lstStyle/>
                    <a:p>
                      <a:pPr algn="ctr">
                        <a:spcAft>
                          <a:spcPts val="600"/>
                        </a:spcAft>
                      </a:pPr>
                      <a:r>
                        <a:rPr lang="en-US" sz="1600">
                          <a:solidFill>
                            <a:schemeClr val="bg1"/>
                          </a:solidFill>
                          <a:effectLst/>
                        </a:rPr>
                        <a:t>Stability</a:t>
                      </a:r>
                      <a:endParaRPr lang="ru-RU" sz="1600" b="1">
                        <a:solidFill>
                          <a:schemeClr val="bg1"/>
                        </a:solidFill>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tx2"/>
                    </a:solidFill>
                  </a:tcPr>
                </a:tc>
                <a:tc>
                  <a:txBody>
                    <a:bodyPr/>
                    <a:lstStyle/>
                    <a:p>
                      <a:pPr algn="ctr">
                        <a:spcAft>
                          <a:spcPts val="600"/>
                        </a:spcAft>
                      </a:pPr>
                      <a:r>
                        <a:rPr lang="en-US" sz="1600" dirty="0">
                          <a:solidFill>
                            <a:schemeClr val="bg1"/>
                          </a:solidFill>
                          <a:effectLst/>
                        </a:rPr>
                        <a:t>Timetable</a:t>
                      </a:r>
                      <a:endParaRPr lang="ru-RU" sz="1600" b="1"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tx2"/>
                    </a:solidFill>
                  </a:tcPr>
                </a:tc>
                <a:extLst>
                  <a:ext uri="{0D108BD9-81ED-4DB2-BD59-A6C34878D82A}">
                    <a16:rowId xmlns:a16="http://schemas.microsoft.com/office/drawing/2014/main" val="4133485517"/>
                  </a:ext>
                </a:extLst>
              </a:tr>
              <a:tr h="365385">
                <a:tc>
                  <a:txBody>
                    <a:bodyPr/>
                    <a:lstStyle/>
                    <a:p>
                      <a:pPr algn="ctr">
                        <a:spcAft>
                          <a:spcPts val="0"/>
                        </a:spcAft>
                      </a:pPr>
                      <a:r>
                        <a:rPr lang="en-US" sz="1600" dirty="0">
                          <a:effectLst/>
                        </a:rPr>
                        <a:t>Health Kit</a:t>
                      </a:r>
                      <a:endParaRPr lang="ru-RU" sz="1600" dirty="0">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dirty="0">
                          <a:effectLst/>
                        </a:rPr>
                        <a:t>free</a:t>
                      </a:r>
                      <a:endParaRPr lang="ru-RU" sz="1600" spc="-5" dirty="0">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extLst>
                  <a:ext uri="{0D108BD9-81ED-4DB2-BD59-A6C34878D82A}">
                    <a16:rowId xmlns:a16="http://schemas.microsoft.com/office/drawing/2014/main" val="2212215453"/>
                  </a:ext>
                </a:extLst>
              </a:tr>
              <a:tr h="532450">
                <a:tc>
                  <a:txBody>
                    <a:bodyPr/>
                    <a:lstStyle/>
                    <a:p>
                      <a:pPr algn="ctr">
                        <a:spcAft>
                          <a:spcPts val="0"/>
                        </a:spcAft>
                      </a:pPr>
                      <a:r>
                        <a:rPr lang="en-US" sz="1600" dirty="0">
                          <a:effectLst/>
                        </a:rPr>
                        <a:t>Baby diary</a:t>
                      </a:r>
                      <a:endParaRPr lang="ru-RU" sz="1600" dirty="0">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free</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dirty="0">
                          <a:effectLst/>
                        </a:rPr>
                        <a:t>+</a:t>
                      </a:r>
                      <a:endParaRPr lang="ru-RU" sz="1600" spc="-5" dirty="0">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extLst>
                  <a:ext uri="{0D108BD9-81ED-4DB2-BD59-A6C34878D82A}">
                    <a16:rowId xmlns:a16="http://schemas.microsoft.com/office/drawing/2014/main" val="2802500278"/>
                  </a:ext>
                </a:extLst>
              </a:tr>
              <a:tr h="773000">
                <a:tc>
                  <a:txBody>
                    <a:bodyPr/>
                    <a:lstStyle/>
                    <a:p>
                      <a:pPr algn="ctr">
                        <a:spcAft>
                          <a:spcPts val="0"/>
                        </a:spcAft>
                      </a:pPr>
                      <a:r>
                        <a:rPr lang="en-US" sz="1600" dirty="0">
                          <a:effectLst/>
                        </a:rPr>
                        <a:t>Baby Connect</a:t>
                      </a:r>
                      <a:endParaRPr lang="ru-RU" sz="1600" dirty="0">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159</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dirty="0">
                          <a:effectLst/>
                        </a:rPr>
                        <a:t>-</a:t>
                      </a:r>
                      <a:endParaRPr lang="ru-RU" sz="1600" spc="-5" dirty="0">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extLst>
                  <a:ext uri="{0D108BD9-81ED-4DB2-BD59-A6C34878D82A}">
                    <a16:rowId xmlns:a16="http://schemas.microsoft.com/office/drawing/2014/main" val="20082479"/>
                  </a:ext>
                </a:extLst>
              </a:tr>
              <a:tr h="532450">
                <a:tc>
                  <a:txBody>
                    <a:bodyPr/>
                    <a:lstStyle/>
                    <a:p>
                      <a:pPr algn="ctr">
                        <a:spcAft>
                          <a:spcPts val="0"/>
                        </a:spcAft>
                      </a:pPr>
                      <a:r>
                        <a:rPr lang="en-US" sz="1600" dirty="0" err="1">
                          <a:effectLst/>
                        </a:rPr>
                        <a:t>Ya</a:t>
                      </a:r>
                      <a:r>
                        <a:rPr lang="en-US" sz="1600" dirty="0">
                          <a:effectLst/>
                        </a:rPr>
                        <a:t> </a:t>
                      </a:r>
                      <a:r>
                        <a:rPr lang="en-US" sz="1600" dirty="0" err="1">
                          <a:effectLst/>
                        </a:rPr>
                        <a:t>rodilsya</a:t>
                      </a:r>
                      <a:endParaRPr lang="ru-RU" sz="1600" dirty="0">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149</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dirty="0">
                          <a:effectLst/>
                        </a:rPr>
                        <a:t>-</a:t>
                      </a:r>
                      <a:endParaRPr lang="ru-RU" sz="1600" spc="-5" dirty="0">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extLst>
                  <a:ext uri="{0D108BD9-81ED-4DB2-BD59-A6C34878D82A}">
                    <a16:rowId xmlns:a16="http://schemas.microsoft.com/office/drawing/2014/main" val="1383854112"/>
                  </a:ext>
                </a:extLst>
              </a:tr>
              <a:tr h="365385">
                <a:tc>
                  <a:txBody>
                    <a:bodyPr/>
                    <a:lstStyle/>
                    <a:p>
                      <a:pPr algn="ctr">
                        <a:spcAft>
                          <a:spcPts val="0"/>
                        </a:spcAft>
                      </a:pPr>
                      <a:r>
                        <a:rPr lang="en-US" sz="1600" dirty="0" err="1">
                          <a:effectLst/>
                        </a:rPr>
                        <a:t>FirstYear</a:t>
                      </a:r>
                      <a:endParaRPr lang="ru-RU" sz="1600" dirty="0">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free</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dirty="0">
                          <a:effectLst/>
                        </a:rPr>
                        <a:t>-</a:t>
                      </a:r>
                      <a:endParaRPr lang="ru-RU" sz="1600" spc="-5" dirty="0">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extLst>
                  <a:ext uri="{0D108BD9-81ED-4DB2-BD59-A6C34878D82A}">
                    <a16:rowId xmlns:a16="http://schemas.microsoft.com/office/drawing/2014/main" val="3962556743"/>
                  </a:ext>
                </a:extLst>
              </a:tr>
              <a:tr h="365385">
                <a:tc>
                  <a:txBody>
                    <a:bodyPr/>
                    <a:lstStyle/>
                    <a:p>
                      <a:pPr algn="ctr">
                        <a:spcAft>
                          <a:spcPts val="0"/>
                        </a:spcAft>
                      </a:pPr>
                      <a:r>
                        <a:rPr lang="en-US" sz="1600" dirty="0" err="1">
                          <a:effectLst/>
                        </a:rPr>
                        <a:t>Mi</a:t>
                      </a:r>
                      <a:r>
                        <a:rPr lang="en-US" sz="1600" dirty="0">
                          <a:effectLst/>
                        </a:rPr>
                        <a:t> Fit</a:t>
                      </a:r>
                      <a:endParaRPr lang="ru-RU" sz="1600" dirty="0">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free</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dirty="0">
                          <a:effectLst/>
                        </a:rPr>
                        <a:t>+</a:t>
                      </a:r>
                      <a:endParaRPr lang="ru-RU" sz="1600" spc="-5" dirty="0">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dirty="0">
                          <a:effectLst/>
                        </a:rPr>
                        <a:t>+</a:t>
                      </a:r>
                      <a:endParaRPr lang="ru-RU" sz="1600" spc="-5" dirty="0">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dirty="0">
                          <a:effectLst/>
                        </a:rPr>
                        <a:t>+</a:t>
                      </a:r>
                      <a:endParaRPr lang="ru-RU" sz="1600" spc="-5" dirty="0">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extLst>
                  <a:ext uri="{0D108BD9-81ED-4DB2-BD59-A6C34878D82A}">
                    <a16:rowId xmlns:a16="http://schemas.microsoft.com/office/drawing/2014/main" val="310595012"/>
                  </a:ext>
                </a:extLst>
              </a:tr>
              <a:tr h="365385">
                <a:tc>
                  <a:txBody>
                    <a:bodyPr/>
                    <a:lstStyle/>
                    <a:p>
                      <a:pPr algn="ctr">
                        <a:spcAft>
                          <a:spcPts val="0"/>
                        </a:spcAft>
                      </a:pPr>
                      <a:r>
                        <a:rPr lang="en-US" sz="1600" dirty="0">
                          <a:effectLst/>
                        </a:rPr>
                        <a:t>This work</a:t>
                      </a:r>
                      <a:endParaRPr lang="ru-RU" sz="1600" dirty="0">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free</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a:effectLst/>
                        </a:rPr>
                        <a:t>+</a:t>
                      </a:r>
                      <a:endParaRPr lang="ru-RU" sz="1600" spc="-5">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dirty="0">
                          <a:effectLst/>
                        </a:rPr>
                        <a:t>+</a:t>
                      </a:r>
                      <a:endParaRPr lang="ru-RU" sz="1600" spc="-5" dirty="0">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dirty="0">
                          <a:effectLst/>
                        </a:rPr>
                        <a:t>+</a:t>
                      </a:r>
                      <a:endParaRPr lang="ru-RU" sz="1600" spc="-5" dirty="0">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tc>
                  <a:txBody>
                    <a:bodyPr/>
                    <a:lstStyle/>
                    <a:p>
                      <a:pPr marR="24130" indent="182880" algn="ctr">
                        <a:lnSpc>
                          <a:spcPct val="105000"/>
                        </a:lnSpc>
                        <a:spcBef>
                          <a:spcPts val="385"/>
                        </a:spcBef>
                        <a:spcAft>
                          <a:spcPts val="600"/>
                        </a:spcAft>
                        <a:tabLst>
                          <a:tab pos="182880" algn="l"/>
                        </a:tabLst>
                      </a:pPr>
                      <a:r>
                        <a:rPr lang="ru-RU" sz="1600" spc="-5" dirty="0">
                          <a:effectLst/>
                        </a:rPr>
                        <a:t>+</a:t>
                      </a:r>
                      <a:endParaRPr lang="ru-RU" sz="1600" spc="-5" dirty="0">
                        <a:effectLst/>
                        <a:latin typeface="Arial" panose="020B0604020202020204" pitchFamily="34" charset="0"/>
                        <a:ea typeface="SimSun" panose="02010600030101010101" pitchFamily="2" charset="-122"/>
                        <a:cs typeface="Arial" panose="020B0604020202020204" pitchFamily="34" charset="0"/>
                      </a:endParaRPr>
                    </a:p>
                  </a:txBody>
                  <a:tcPr marL="42020" marR="42020" marT="0" marB="0" anchor="ctr">
                    <a:solidFill>
                      <a:schemeClr val="bg1"/>
                    </a:solidFill>
                  </a:tcPr>
                </a:tc>
                <a:extLst>
                  <a:ext uri="{0D108BD9-81ED-4DB2-BD59-A6C34878D82A}">
                    <a16:rowId xmlns:a16="http://schemas.microsoft.com/office/drawing/2014/main" val="2194162206"/>
                  </a:ext>
                </a:extLst>
              </a:tr>
            </a:tbl>
          </a:graphicData>
        </a:graphic>
      </p:graphicFrame>
      <p:sp>
        <p:nvSpPr>
          <p:cNvPr id="4" name="Номер слайда 3">
            <a:extLst>
              <a:ext uri="{FF2B5EF4-FFF2-40B4-BE49-F238E27FC236}">
                <a16:creationId xmlns:a16="http://schemas.microsoft.com/office/drawing/2014/main" id="{54C3090A-2620-E345-A6B2-2FFF5332617D}"/>
              </a:ext>
            </a:extLst>
          </p:cNvPr>
          <p:cNvSpPr>
            <a:spLocks noGrp="1"/>
          </p:cNvSpPr>
          <p:nvPr>
            <p:ph type="sldNum" sz="quarter" idx="7"/>
          </p:nvPr>
        </p:nvSpPr>
        <p:spPr/>
        <p:txBody>
          <a:bodyPr/>
          <a:lstStyle/>
          <a:p>
            <a:fld id="{B6F15528-21DE-4FAA-801E-634DDDAF4B2B}" type="slidenum">
              <a:rPr lang="ru-RU" smtClean="0"/>
              <a:t>3</a:t>
            </a:fld>
            <a:endParaRPr lang="ru-RU"/>
          </a:p>
        </p:txBody>
      </p:sp>
    </p:spTree>
    <p:extLst>
      <p:ext uri="{BB962C8B-B14F-4D97-AF65-F5344CB8AC3E}">
        <p14:creationId xmlns:p14="http://schemas.microsoft.com/office/powerpoint/2010/main" val="2069335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D27EDD-0A66-6A41-B403-1581E22F9937}"/>
              </a:ext>
            </a:extLst>
          </p:cNvPr>
          <p:cNvSpPr>
            <a:spLocks noGrp="1"/>
          </p:cNvSpPr>
          <p:nvPr>
            <p:ph type="title"/>
          </p:nvPr>
        </p:nvSpPr>
        <p:spPr>
          <a:xfrm>
            <a:off x="1524000" y="381000"/>
            <a:ext cx="6318884" cy="553998"/>
          </a:xfrm>
        </p:spPr>
        <p:txBody>
          <a:bodyPr/>
          <a:lstStyle/>
          <a:p>
            <a:r>
              <a:rPr lang="en-US" sz="3600" dirty="0">
                <a:solidFill>
                  <a:schemeClr val="bg1"/>
                </a:solidFill>
              </a:rPr>
              <a:t>Survey</a:t>
            </a:r>
            <a:endParaRPr lang="ru-RU" sz="3600" dirty="0">
              <a:solidFill>
                <a:schemeClr val="bg1"/>
              </a:solidFill>
            </a:endParaRPr>
          </a:p>
        </p:txBody>
      </p:sp>
      <p:pic>
        <p:nvPicPr>
          <p:cNvPr id="6" name="Рисунок 5">
            <a:extLst>
              <a:ext uri="{FF2B5EF4-FFF2-40B4-BE49-F238E27FC236}">
                <a16:creationId xmlns:a16="http://schemas.microsoft.com/office/drawing/2014/main" id="{9BE9CD57-CE79-1047-9F5D-94CDB521F892}"/>
              </a:ext>
            </a:extLst>
          </p:cNvPr>
          <p:cNvPicPr>
            <a:picLocks noChangeAspect="1"/>
          </p:cNvPicPr>
          <p:nvPr/>
        </p:nvPicPr>
        <p:blipFill rotWithShape="1">
          <a:blip r:embed="rId3"/>
          <a:srcRect t="6604"/>
          <a:stretch/>
        </p:blipFill>
        <p:spPr>
          <a:xfrm>
            <a:off x="152400" y="1600200"/>
            <a:ext cx="5030535" cy="2155385"/>
          </a:xfrm>
          <a:prstGeom prst="rect">
            <a:avLst/>
          </a:prstGeom>
        </p:spPr>
      </p:pic>
      <p:pic>
        <p:nvPicPr>
          <p:cNvPr id="7" name="Рисунок 6">
            <a:extLst>
              <a:ext uri="{FF2B5EF4-FFF2-40B4-BE49-F238E27FC236}">
                <a16:creationId xmlns:a16="http://schemas.microsoft.com/office/drawing/2014/main" id="{6A7C9B0B-FEEB-CF4C-A01A-0631937167C6}"/>
              </a:ext>
            </a:extLst>
          </p:cNvPr>
          <p:cNvPicPr>
            <a:picLocks noChangeAspect="1"/>
          </p:cNvPicPr>
          <p:nvPr/>
        </p:nvPicPr>
        <p:blipFill>
          <a:blip r:embed="rId4"/>
          <a:stretch>
            <a:fillRect/>
          </a:stretch>
        </p:blipFill>
        <p:spPr>
          <a:xfrm>
            <a:off x="2895600" y="3995166"/>
            <a:ext cx="5945350" cy="2008456"/>
          </a:xfrm>
          <a:prstGeom prst="rect">
            <a:avLst/>
          </a:prstGeom>
        </p:spPr>
      </p:pic>
      <p:sp>
        <p:nvSpPr>
          <p:cNvPr id="8" name="TextBox 7">
            <a:extLst>
              <a:ext uri="{FF2B5EF4-FFF2-40B4-BE49-F238E27FC236}">
                <a16:creationId xmlns:a16="http://schemas.microsoft.com/office/drawing/2014/main" id="{85E3234C-AEF8-C446-B9FC-DC941D0A1DEA}"/>
              </a:ext>
            </a:extLst>
          </p:cNvPr>
          <p:cNvSpPr txBox="1"/>
          <p:nvPr/>
        </p:nvSpPr>
        <p:spPr>
          <a:xfrm>
            <a:off x="2164163" y="1415534"/>
            <a:ext cx="645177" cy="369332"/>
          </a:xfrm>
          <a:prstGeom prst="rect">
            <a:avLst/>
          </a:prstGeom>
          <a:noFill/>
        </p:spPr>
        <p:txBody>
          <a:bodyPr wrap="none" rtlCol="0">
            <a:spAutoFit/>
          </a:bodyPr>
          <a:lstStyle/>
          <a:p>
            <a:r>
              <a:rPr lang="en-US" dirty="0"/>
              <a:t>Baby</a:t>
            </a:r>
            <a:endParaRPr lang="ru-RU" dirty="0"/>
          </a:p>
        </p:txBody>
      </p:sp>
      <p:sp>
        <p:nvSpPr>
          <p:cNvPr id="9" name="TextBox 8">
            <a:extLst>
              <a:ext uri="{FF2B5EF4-FFF2-40B4-BE49-F238E27FC236}">
                <a16:creationId xmlns:a16="http://schemas.microsoft.com/office/drawing/2014/main" id="{CD86C4E8-1176-DC43-8D11-91D43C9DCE67}"/>
              </a:ext>
            </a:extLst>
          </p:cNvPr>
          <p:cNvSpPr txBox="1"/>
          <p:nvPr/>
        </p:nvSpPr>
        <p:spPr>
          <a:xfrm>
            <a:off x="5208335" y="3672676"/>
            <a:ext cx="1507529" cy="369332"/>
          </a:xfrm>
          <a:prstGeom prst="rect">
            <a:avLst/>
          </a:prstGeom>
          <a:noFill/>
        </p:spPr>
        <p:txBody>
          <a:bodyPr wrap="none" rtlCol="0">
            <a:spAutoFit/>
          </a:bodyPr>
          <a:lstStyle/>
          <a:p>
            <a:r>
              <a:rPr lang="en-US" dirty="0"/>
              <a:t>Young mother</a:t>
            </a:r>
            <a:endParaRPr lang="ru-RU" dirty="0"/>
          </a:p>
        </p:txBody>
      </p:sp>
      <p:pic>
        <p:nvPicPr>
          <p:cNvPr id="10" name="Рисунок 9">
            <a:extLst>
              <a:ext uri="{FF2B5EF4-FFF2-40B4-BE49-F238E27FC236}">
                <a16:creationId xmlns:a16="http://schemas.microsoft.com/office/drawing/2014/main" id="{DD63171D-F7E0-A741-B9AB-7231B1DD3828}"/>
              </a:ext>
            </a:extLst>
          </p:cNvPr>
          <p:cNvPicPr>
            <a:picLocks noChangeAspect="1"/>
          </p:cNvPicPr>
          <p:nvPr/>
        </p:nvPicPr>
        <p:blipFill>
          <a:blip r:embed="rId5"/>
          <a:stretch>
            <a:fillRect/>
          </a:stretch>
        </p:blipFill>
        <p:spPr>
          <a:xfrm>
            <a:off x="7568310" y="386333"/>
            <a:ext cx="1353251" cy="1371600"/>
          </a:xfrm>
          <a:prstGeom prst="rect">
            <a:avLst/>
          </a:prstGeom>
        </p:spPr>
      </p:pic>
      <p:sp>
        <p:nvSpPr>
          <p:cNvPr id="11" name="Номер слайда 10">
            <a:extLst>
              <a:ext uri="{FF2B5EF4-FFF2-40B4-BE49-F238E27FC236}">
                <a16:creationId xmlns:a16="http://schemas.microsoft.com/office/drawing/2014/main" id="{69F9A5A3-4962-C646-A211-A6A098196617}"/>
              </a:ext>
            </a:extLst>
          </p:cNvPr>
          <p:cNvSpPr>
            <a:spLocks noGrp="1"/>
          </p:cNvSpPr>
          <p:nvPr>
            <p:ph type="sldNum" sz="quarter" idx="7"/>
          </p:nvPr>
        </p:nvSpPr>
        <p:spPr/>
        <p:txBody>
          <a:bodyPr/>
          <a:lstStyle/>
          <a:p>
            <a:fld id="{B6F15528-21DE-4FAA-801E-634DDDAF4B2B}" type="slidenum">
              <a:rPr lang="ru-RU" smtClean="0"/>
              <a:t>4</a:t>
            </a:fld>
            <a:endParaRPr lang="ru-RU"/>
          </a:p>
        </p:txBody>
      </p:sp>
    </p:spTree>
    <p:extLst>
      <p:ext uri="{BB962C8B-B14F-4D97-AF65-F5344CB8AC3E}">
        <p14:creationId xmlns:p14="http://schemas.microsoft.com/office/powerpoint/2010/main" val="772935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D27EDD-0A66-6A41-B403-1581E22F9937}"/>
              </a:ext>
            </a:extLst>
          </p:cNvPr>
          <p:cNvSpPr>
            <a:spLocks noGrp="1"/>
          </p:cNvSpPr>
          <p:nvPr>
            <p:ph type="title"/>
          </p:nvPr>
        </p:nvSpPr>
        <p:spPr>
          <a:xfrm>
            <a:off x="1524000" y="381000"/>
            <a:ext cx="6318884" cy="492443"/>
          </a:xfrm>
        </p:spPr>
        <p:txBody>
          <a:bodyPr/>
          <a:lstStyle/>
          <a:p>
            <a:r>
              <a:rPr lang="en-US" sz="3200" dirty="0">
                <a:solidFill>
                  <a:schemeClr val="bg1"/>
                </a:solidFill>
              </a:rPr>
              <a:t>Application architecture and design</a:t>
            </a:r>
            <a:endParaRPr lang="ru-RU" sz="3200" dirty="0">
              <a:solidFill>
                <a:schemeClr val="bg1"/>
              </a:solidFill>
            </a:endParaRPr>
          </a:p>
        </p:txBody>
      </p:sp>
      <p:pic>
        <p:nvPicPr>
          <p:cNvPr id="8" name="Рисунок 7">
            <a:extLst>
              <a:ext uri="{FF2B5EF4-FFF2-40B4-BE49-F238E27FC236}">
                <a16:creationId xmlns:a16="http://schemas.microsoft.com/office/drawing/2014/main" id="{4DEF5478-ADB7-AF4B-BE96-920663A93CB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7565" y="1600200"/>
            <a:ext cx="4572000" cy="3048000"/>
          </a:xfrm>
          <a:prstGeom prst="rect">
            <a:avLst/>
          </a:prstGeom>
          <a:noFill/>
          <a:ln>
            <a:noFill/>
          </a:ln>
        </p:spPr>
      </p:pic>
      <p:sp>
        <p:nvSpPr>
          <p:cNvPr id="3" name="Номер слайда 2">
            <a:extLst>
              <a:ext uri="{FF2B5EF4-FFF2-40B4-BE49-F238E27FC236}">
                <a16:creationId xmlns:a16="http://schemas.microsoft.com/office/drawing/2014/main" id="{4767B423-02CB-874D-948D-D951E462794C}"/>
              </a:ext>
            </a:extLst>
          </p:cNvPr>
          <p:cNvSpPr>
            <a:spLocks noGrp="1"/>
          </p:cNvSpPr>
          <p:nvPr>
            <p:ph type="sldNum" sz="quarter" idx="7"/>
          </p:nvPr>
        </p:nvSpPr>
        <p:spPr/>
        <p:txBody>
          <a:bodyPr/>
          <a:lstStyle/>
          <a:p>
            <a:fld id="{B6F15528-21DE-4FAA-801E-634DDDAF4B2B}" type="slidenum">
              <a:rPr lang="ru-RU" smtClean="0"/>
              <a:t>5</a:t>
            </a:fld>
            <a:endParaRPr lang="ru-RU"/>
          </a:p>
        </p:txBody>
      </p:sp>
      <p:grpSp>
        <p:nvGrpSpPr>
          <p:cNvPr id="18" name="Группа 17">
            <a:extLst>
              <a:ext uri="{FF2B5EF4-FFF2-40B4-BE49-F238E27FC236}">
                <a16:creationId xmlns:a16="http://schemas.microsoft.com/office/drawing/2014/main" id="{F83A9ED3-2B4D-0940-97E2-C22FB7350F2E}"/>
              </a:ext>
            </a:extLst>
          </p:cNvPr>
          <p:cNvGrpSpPr/>
          <p:nvPr/>
        </p:nvGrpSpPr>
        <p:grpSpPr>
          <a:xfrm>
            <a:off x="4800600" y="2286000"/>
            <a:ext cx="4191000" cy="3886200"/>
            <a:chOff x="4800600" y="2286000"/>
            <a:chExt cx="4191000" cy="3886200"/>
          </a:xfrm>
        </p:grpSpPr>
        <p:pic>
          <p:nvPicPr>
            <p:cNvPr id="7" name="Рисунок 6" descr="arch_android копия копия">
              <a:extLst>
                <a:ext uri="{FF2B5EF4-FFF2-40B4-BE49-F238E27FC236}">
                  <a16:creationId xmlns:a16="http://schemas.microsoft.com/office/drawing/2014/main" id="{AC8CD147-6590-5946-A4C8-EB0AB4582EA9}"/>
                </a:ext>
              </a:extLst>
            </p:cNvPr>
            <p:cNvPicPr/>
            <p:nvPr/>
          </p:nvPicPr>
          <p:blipFill rotWithShape="1">
            <a:blip r:embed="rId4">
              <a:extLst>
                <a:ext uri="{28A0092B-C50C-407E-A947-70E740481C1C}">
                  <a14:useLocalDpi xmlns:a14="http://schemas.microsoft.com/office/drawing/2010/main" val="0"/>
                </a:ext>
              </a:extLst>
            </a:blip>
            <a:srcRect l="5370" r="14919"/>
            <a:stretch/>
          </p:blipFill>
          <p:spPr bwMode="auto">
            <a:xfrm>
              <a:off x="4800600" y="2286000"/>
              <a:ext cx="4191000" cy="3886200"/>
            </a:xfrm>
            <a:prstGeom prst="rect">
              <a:avLst/>
            </a:prstGeom>
            <a:noFill/>
            <a:ln>
              <a:noFill/>
            </a:ln>
          </p:spPr>
        </p:pic>
        <p:grpSp>
          <p:nvGrpSpPr>
            <p:cNvPr id="10" name="Группа 9">
              <a:extLst>
                <a:ext uri="{FF2B5EF4-FFF2-40B4-BE49-F238E27FC236}">
                  <a16:creationId xmlns:a16="http://schemas.microsoft.com/office/drawing/2014/main" id="{BE076D9F-AE25-1D40-8EE0-4FD564213099}"/>
                </a:ext>
              </a:extLst>
            </p:cNvPr>
            <p:cNvGrpSpPr/>
            <p:nvPr/>
          </p:nvGrpSpPr>
          <p:grpSpPr>
            <a:xfrm>
              <a:off x="7851458" y="5791200"/>
              <a:ext cx="1140142" cy="353283"/>
              <a:chOff x="7851458" y="5791200"/>
              <a:chExt cx="1140142" cy="353283"/>
            </a:xfrm>
          </p:grpSpPr>
          <p:grpSp>
            <p:nvGrpSpPr>
              <p:cNvPr id="9" name="Группа 8">
                <a:extLst>
                  <a:ext uri="{FF2B5EF4-FFF2-40B4-BE49-F238E27FC236}">
                    <a16:creationId xmlns:a16="http://schemas.microsoft.com/office/drawing/2014/main" id="{1733E462-7613-D84D-9E54-AEA5E49DFED3}"/>
                  </a:ext>
                </a:extLst>
              </p:cNvPr>
              <p:cNvGrpSpPr/>
              <p:nvPr/>
            </p:nvGrpSpPr>
            <p:grpSpPr>
              <a:xfrm>
                <a:off x="7851458" y="5791200"/>
                <a:ext cx="1140142" cy="353283"/>
                <a:chOff x="5181600" y="4966658"/>
                <a:chExt cx="1140142" cy="353283"/>
              </a:xfrm>
            </p:grpSpPr>
            <p:pic>
              <p:nvPicPr>
                <p:cNvPr id="6" name="Рисунок 5">
                  <a:extLst>
                    <a:ext uri="{FF2B5EF4-FFF2-40B4-BE49-F238E27FC236}">
                      <a16:creationId xmlns:a16="http://schemas.microsoft.com/office/drawing/2014/main" id="{97CF75B1-4075-0D4C-9FDD-4F48AD130441}"/>
                    </a:ext>
                  </a:extLst>
                </p:cNvPr>
                <p:cNvPicPr>
                  <a:picLocks noChangeAspect="1"/>
                </p:cNvPicPr>
                <p:nvPr/>
              </p:nvPicPr>
              <p:blipFill>
                <a:blip r:embed="rId5"/>
                <a:stretch>
                  <a:fillRect/>
                </a:stretch>
              </p:blipFill>
              <p:spPr>
                <a:xfrm>
                  <a:off x="5181600" y="4966658"/>
                  <a:ext cx="1140142" cy="353283"/>
                </a:xfrm>
                <a:prstGeom prst="rect">
                  <a:avLst/>
                </a:prstGeom>
              </p:spPr>
            </p:pic>
            <p:sp>
              <p:nvSpPr>
                <p:cNvPr id="5" name="Прямоугольник 4">
                  <a:extLst>
                    <a:ext uri="{FF2B5EF4-FFF2-40B4-BE49-F238E27FC236}">
                      <a16:creationId xmlns:a16="http://schemas.microsoft.com/office/drawing/2014/main" id="{35433719-9EC6-BB49-B70C-F889EF459234}"/>
                    </a:ext>
                  </a:extLst>
                </p:cNvPr>
                <p:cNvSpPr/>
                <p:nvPr/>
              </p:nvSpPr>
              <p:spPr>
                <a:xfrm>
                  <a:off x="5332571" y="5028999"/>
                  <a:ext cx="838200" cy="2286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4" name="Прямоугольник 3">
                <a:extLst>
                  <a:ext uri="{FF2B5EF4-FFF2-40B4-BE49-F238E27FC236}">
                    <a16:creationId xmlns:a16="http://schemas.microsoft.com/office/drawing/2014/main" id="{701DDC19-63B6-DA4E-AA01-D9D7D5E6BCB3}"/>
                  </a:ext>
                </a:extLst>
              </p:cNvPr>
              <p:cNvSpPr/>
              <p:nvPr/>
            </p:nvSpPr>
            <p:spPr>
              <a:xfrm>
                <a:off x="7995526" y="5843198"/>
                <a:ext cx="845103" cy="230832"/>
              </a:xfrm>
              <a:prstGeom prst="rect">
                <a:avLst/>
              </a:prstGeom>
            </p:spPr>
            <p:txBody>
              <a:bodyPr wrap="none">
                <a:spAutoFit/>
              </a:bodyPr>
              <a:lstStyle/>
              <a:p>
                <a:r>
                  <a:rPr lang="en-US" sz="900" dirty="0">
                    <a:latin typeface="Arial" panose="020B0604020202020204" pitchFamily="34" charset="0"/>
                    <a:cs typeface="Arial" panose="020B0604020202020204" pitchFamily="34" charset="0"/>
                  </a:rPr>
                  <a:t>M</a:t>
                </a:r>
                <a:r>
                  <a:rPr lang="ru-RU" sz="900" dirty="0" err="1">
                    <a:latin typeface="Arial" panose="020B0604020202020204" pitchFamily="34" charset="0"/>
                    <a:cs typeface="Arial" panose="020B0604020202020204" pitchFamily="34" charset="0"/>
                  </a:rPr>
                  <a:t>anual</a:t>
                </a:r>
                <a:r>
                  <a:rPr lang="ru-RU" sz="900" dirty="0">
                    <a:latin typeface="Arial" panose="020B0604020202020204" pitchFamily="34" charset="0"/>
                    <a:cs typeface="Arial" panose="020B0604020202020204" pitchFamily="34" charset="0"/>
                  </a:rPr>
                  <a:t> </a:t>
                </a:r>
                <a:r>
                  <a:rPr lang="ru-RU" sz="900" dirty="0" err="1">
                    <a:latin typeface="Arial" panose="020B0604020202020204" pitchFamily="34" charset="0"/>
                    <a:cs typeface="Arial" panose="020B0604020202020204" pitchFamily="34" charset="0"/>
                  </a:rPr>
                  <a:t>input</a:t>
                </a:r>
                <a:endParaRPr lang="ru-RU" sz="900" dirty="0">
                  <a:latin typeface="Arial" panose="020B0604020202020204" pitchFamily="34" charset="0"/>
                  <a:cs typeface="Arial" panose="020B0604020202020204" pitchFamily="34" charset="0"/>
                </a:endParaRPr>
              </a:p>
            </p:txBody>
          </p:sp>
        </p:grpSp>
        <p:grpSp>
          <p:nvGrpSpPr>
            <p:cNvPr id="17" name="Группа 16">
              <a:extLst>
                <a:ext uri="{FF2B5EF4-FFF2-40B4-BE49-F238E27FC236}">
                  <a16:creationId xmlns:a16="http://schemas.microsoft.com/office/drawing/2014/main" id="{36AE0112-BF79-E14A-ADF4-E191095C5971}"/>
                </a:ext>
              </a:extLst>
            </p:cNvPr>
            <p:cNvGrpSpPr/>
            <p:nvPr/>
          </p:nvGrpSpPr>
          <p:grpSpPr>
            <a:xfrm rot="16200000">
              <a:off x="7513800" y="4770598"/>
              <a:ext cx="1926000" cy="115200"/>
              <a:chOff x="7543800" y="4923000"/>
              <a:chExt cx="874277" cy="868200"/>
            </a:xfrm>
          </p:grpSpPr>
          <p:cxnSp>
            <p:nvCxnSpPr>
              <p:cNvPr id="12" name="Прямая соединительная линия 11">
                <a:extLst>
                  <a:ext uri="{FF2B5EF4-FFF2-40B4-BE49-F238E27FC236}">
                    <a16:creationId xmlns:a16="http://schemas.microsoft.com/office/drawing/2014/main" id="{D605E44E-47EC-3B4A-B2ED-81036E5C5AED}"/>
                  </a:ext>
                </a:extLst>
              </p:cNvPr>
              <p:cNvCxnSpPr>
                <a:cxnSpLocks/>
              </p:cNvCxnSpPr>
              <p:nvPr/>
            </p:nvCxnSpPr>
            <p:spPr>
              <a:xfrm>
                <a:off x="7543800" y="4923000"/>
                <a:ext cx="0" cy="868200"/>
              </a:xfrm>
              <a:prstGeom prst="line">
                <a:avLst/>
              </a:prstGeom>
            </p:spPr>
            <p:style>
              <a:lnRef idx="1">
                <a:schemeClr val="dk1"/>
              </a:lnRef>
              <a:fillRef idx="0">
                <a:schemeClr val="dk1"/>
              </a:fillRef>
              <a:effectRef idx="0">
                <a:schemeClr val="dk1"/>
              </a:effectRef>
              <a:fontRef idx="minor">
                <a:schemeClr val="tx1"/>
              </a:fontRef>
            </p:style>
          </p:cxnSp>
          <p:cxnSp>
            <p:nvCxnSpPr>
              <p:cNvPr id="13" name="Прямая соединительная линия 12">
                <a:extLst>
                  <a:ext uri="{FF2B5EF4-FFF2-40B4-BE49-F238E27FC236}">
                    <a16:creationId xmlns:a16="http://schemas.microsoft.com/office/drawing/2014/main" id="{6BFBAFBB-78A8-7646-B414-58520867A611}"/>
                  </a:ext>
                </a:extLst>
              </p:cNvPr>
              <p:cNvCxnSpPr>
                <a:cxnSpLocks/>
              </p:cNvCxnSpPr>
              <p:nvPr/>
            </p:nvCxnSpPr>
            <p:spPr>
              <a:xfrm flipH="1">
                <a:off x="7543800" y="5791200"/>
                <a:ext cx="874277" cy="0"/>
              </a:xfrm>
              <a:prstGeom prst="line">
                <a:avLst/>
              </a:prstGeom>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237456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D27EDD-0A66-6A41-B403-1581E22F9937}"/>
              </a:ext>
            </a:extLst>
          </p:cNvPr>
          <p:cNvSpPr>
            <a:spLocks noGrp="1"/>
          </p:cNvSpPr>
          <p:nvPr>
            <p:ph type="title"/>
          </p:nvPr>
        </p:nvSpPr>
        <p:spPr>
          <a:xfrm>
            <a:off x="1524000" y="381000"/>
            <a:ext cx="6318884" cy="492443"/>
          </a:xfrm>
        </p:spPr>
        <p:txBody>
          <a:bodyPr/>
          <a:lstStyle/>
          <a:p>
            <a:r>
              <a:rPr lang="en-US" sz="3200" dirty="0">
                <a:solidFill>
                  <a:schemeClr val="bg1"/>
                </a:solidFill>
              </a:rPr>
              <a:t>Technologies</a:t>
            </a:r>
            <a:endParaRPr lang="ru-RU" sz="3200" dirty="0">
              <a:solidFill>
                <a:schemeClr val="bg1"/>
              </a:solidFill>
            </a:endParaRPr>
          </a:p>
        </p:txBody>
      </p:sp>
      <p:sp>
        <p:nvSpPr>
          <p:cNvPr id="3" name="Номер слайда 2">
            <a:extLst>
              <a:ext uri="{FF2B5EF4-FFF2-40B4-BE49-F238E27FC236}">
                <a16:creationId xmlns:a16="http://schemas.microsoft.com/office/drawing/2014/main" id="{4767B423-02CB-874D-948D-D951E462794C}"/>
              </a:ext>
            </a:extLst>
          </p:cNvPr>
          <p:cNvSpPr>
            <a:spLocks noGrp="1"/>
          </p:cNvSpPr>
          <p:nvPr>
            <p:ph type="sldNum" sz="quarter" idx="7"/>
          </p:nvPr>
        </p:nvSpPr>
        <p:spPr/>
        <p:txBody>
          <a:bodyPr/>
          <a:lstStyle/>
          <a:p>
            <a:fld id="{B6F15528-21DE-4FAA-801E-634DDDAF4B2B}" type="slidenum">
              <a:rPr lang="ru-RU" smtClean="0"/>
              <a:t>6</a:t>
            </a:fld>
            <a:endParaRPr lang="ru-RU"/>
          </a:p>
        </p:txBody>
      </p:sp>
      <p:pic>
        <p:nvPicPr>
          <p:cNvPr id="4" name="Рисунок 3">
            <a:extLst>
              <a:ext uri="{FF2B5EF4-FFF2-40B4-BE49-F238E27FC236}">
                <a16:creationId xmlns:a16="http://schemas.microsoft.com/office/drawing/2014/main" id="{DC7BC7CC-6C4E-A64A-BC51-37298D001294}"/>
              </a:ext>
            </a:extLst>
          </p:cNvPr>
          <p:cNvPicPr>
            <a:picLocks noChangeAspect="1"/>
          </p:cNvPicPr>
          <p:nvPr/>
        </p:nvPicPr>
        <p:blipFill>
          <a:blip r:embed="rId3"/>
          <a:stretch>
            <a:fillRect/>
          </a:stretch>
        </p:blipFill>
        <p:spPr>
          <a:xfrm>
            <a:off x="305275" y="1360331"/>
            <a:ext cx="3901806" cy="1295400"/>
          </a:xfrm>
          <a:prstGeom prst="rect">
            <a:avLst/>
          </a:prstGeom>
        </p:spPr>
      </p:pic>
      <p:pic>
        <p:nvPicPr>
          <p:cNvPr id="5" name="Рисунок 4">
            <a:extLst>
              <a:ext uri="{FF2B5EF4-FFF2-40B4-BE49-F238E27FC236}">
                <a16:creationId xmlns:a16="http://schemas.microsoft.com/office/drawing/2014/main" id="{B638B894-7729-CD4B-9D54-B6CE3E9DF892}"/>
              </a:ext>
            </a:extLst>
          </p:cNvPr>
          <p:cNvPicPr>
            <a:picLocks noChangeAspect="1"/>
          </p:cNvPicPr>
          <p:nvPr/>
        </p:nvPicPr>
        <p:blipFill>
          <a:blip r:embed="rId4"/>
          <a:stretch>
            <a:fillRect/>
          </a:stretch>
        </p:blipFill>
        <p:spPr>
          <a:xfrm>
            <a:off x="914739" y="4553115"/>
            <a:ext cx="2682875" cy="1651000"/>
          </a:xfrm>
          <a:prstGeom prst="rect">
            <a:avLst/>
          </a:prstGeom>
        </p:spPr>
      </p:pic>
      <p:pic>
        <p:nvPicPr>
          <p:cNvPr id="6" name="Рисунок 5">
            <a:extLst>
              <a:ext uri="{FF2B5EF4-FFF2-40B4-BE49-F238E27FC236}">
                <a16:creationId xmlns:a16="http://schemas.microsoft.com/office/drawing/2014/main" id="{016D56E7-7E9F-BE48-B3A2-882A43B61A3E}"/>
              </a:ext>
            </a:extLst>
          </p:cNvPr>
          <p:cNvPicPr>
            <a:picLocks noChangeAspect="1"/>
          </p:cNvPicPr>
          <p:nvPr/>
        </p:nvPicPr>
        <p:blipFill>
          <a:blip r:embed="rId5"/>
          <a:stretch>
            <a:fillRect/>
          </a:stretch>
        </p:blipFill>
        <p:spPr>
          <a:xfrm>
            <a:off x="834952" y="2752133"/>
            <a:ext cx="2842451" cy="1686521"/>
          </a:xfrm>
          <a:prstGeom prst="rect">
            <a:avLst/>
          </a:prstGeom>
        </p:spPr>
      </p:pic>
      <p:pic>
        <p:nvPicPr>
          <p:cNvPr id="2061" name="Picture 13" descr="https://lh3.googleusercontent.com/rD7ZxFHkw8wyHj5twy5OL4NJtoqBR4DJuhzUTfo0L7-YL784j68L_KGEiAlMh1-0Wj5k-0UzyeM3KduXfVUexRQ8bjMy3MR0FelvFSfaNwk-rpFvnmuRlsQ215QqDuUc4cw29xBLHNw">
            <a:extLst>
              <a:ext uri="{FF2B5EF4-FFF2-40B4-BE49-F238E27FC236}">
                <a16:creationId xmlns:a16="http://schemas.microsoft.com/office/drawing/2014/main" id="{4D44DAE1-62DD-BE43-9EBB-7AFA1E85D5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5580" y="1441925"/>
            <a:ext cx="4384171" cy="1101371"/>
          </a:xfrm>
          <a:prstGeom prst="rect">
            <a:avLst/>
          </a:prstGeom>
          <a:noFill/>
          <a:extLst>
            <a:ext uri="{909E8E84-426E-40DD-AFC4-6F175D3DCCD1}">
              <a14:hiddenFill xmlns:a14="http://schemas.microsoft.com/office/drawing/2010/main">
                <a:solidFill>
                  <a:srgbClr val="FFFFFF"/>
                </a:solidFill>
              </a14:hiddenFill>
            </a:ext>
          </a:extLst>
        </p:spPr>
      </p:pic>
      <p:pic>
        <p:nvPicPr>
          <p:cNvPr id="12" name="Рисунок 11">
            <a:extLst>
              <a:ext uri="{FF2B5EF4-FFF2-40B4-BE49-F238E27FC236}">
                <a16:creationId xmlns:a16="http://schemas.microsoft.com/office/drawing/2014/main" id="{3B70E97F-36D3-D047-B128-EF02D6091A59}"/>
              </a:ext>
            </a:extLst>
          </p:cNvPr>
          <p:cNvPicPr>
            <a:picLocks noChangeAspect="1"/>
          </p:cNvPicPr>
          <p:nvPr/>
        </p:nvPicPr>
        <p:blipFill rotWithShape="1">
          <a:blip r:embed="rId7"/>
          <a:srcRect b="22483"/>
          <a:stretch/>
        </p:blipFill>
        <p:spPr>
          <a:xfrm>
            <a:off x="5181600" y="2752133"/>
            <a:ext cx="3357203" cy="1626513"/>
          </a:xfrm>
          <a:prstGeom prst="rect">
            <a:avLst/>
          </a:prstGeom>
        </p:spPr>
      </p:pic>
      <p:pic>
        <p:nvPicPr>
          <p:cNvPr id="13" name="Рисунок 12">
            <a:extLst>
              <a:ext uri="{FF2B5EF4-FFF2-40B4-BE49-F238E27FC236}">
                <a16:creationId xmlns:a16="http://schemas.microsoft.com/office/drawing/2014/main" id="{96E28882-78F5-2342-9BF9-CE8A28C26004}"/>
              </a:ext>
            </a:extLst>
          </p:cNvPr>
          <p:cNvPicPr>
            <a:picLocks noChangeAspect="1"/>
          </p:cNvPicPr>
          <p:nvPr/>
        </p:nvPicPr>
        <p:blipFill>
          <a:blip r:embed="rId8"/>
          <a:stretch>
            <a:fillRect/>
          </a:stretch>
        </p:blipFill>
        <p:spPr>
          <a:xfrm>
            <a:off x="4416706" y="3984187"/>
            <a:ext cx="4932324" cy="2527816"/>
          </a:xfrm>
          <a:prstGeom prst="rect">
            <a:avLst/>
          </a:prstGeom>
        </p:spPr>
      </p:pic>
    </p:spTree>
    <p:extLst>
      <p:ext uri="{BB962C8B-B14F-4D97-AF65-F5344CB8AC3E}">
        <p14:creationId xmlns:p14="http://schemas.microsoft.com/office/powerpoint/2010/main" val="4058069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D27EDD-0A66-6A41-B403-1581E22F9937}"/>
              </a:ext>
            </a:extLst>
          </p:cNvPr>
          <p:cNvSpPr>
            <a:spLocks noGrp="1"/>
          </p:cNvSpPr>
          <p:nvPr>
            <p:ph type="title"/>
          </p:nvPr>
        </p:nvSpPr>
        <p:spPr>
          <a:xfrm>
            <a:off x="1524000" y="381000"/>
            <a:ext cx="6318884" cy="492443"/>
          </a:xfrm>
        </p:spPr>
        <p:txBody>
          <a:bodyPr/>
          <a:lstStyle/>
          <a:p>
            <a:r>
              <a:rPr lang="en-US" sz="3200" dirty="0">
                <a:solidFill>
                  <a:schemeClr val="bg1"/>
                </a:solidFill>
              </a:rPr>
              <a:t>Summary</a:t>
            </a:r>
            <a:endParaRPr lang="ru-RU" sz="3200" dirty="0">
              <a:solidFill>
                <a:schemeClr val="bg1"/>
              </a:solidFill>
            </a:endParaRPr>
          </a:p>
        </p:txBody>
      </p:sp>
      <p:sp>
        <p:nvSpPr>
          <p:cNvPr id="3" name="Текст 2">
            <a:extLst>
              <a:ext uri="{FF2B5EF4-FFF2-40B4-BE49-F238E27FC236}">
                <a16:creationId xmlns:a16="http://schemas.microsoft.com/office/drawing/2014/main" id="{3853B5F4-1437-D942-90B5-70537F3EF111}"/>
              </a:ext>
            </a:extLst>
          </p:cNvPr>
          <p:cNvSpPr>
            <a:spLocks noGrp="1"/>
          </p:cNvSpPr>
          <p:nvPr>
            <p:ph type="body" idx="1"/>
          </p:nvPr>
        </p:nvSpPr>
        <p:spPr>
          <a:xfrm>
            <a:off x="152400" y="1615440"/>
            <a:ext cx="8427085" cy="3876959"/>
          </a:xfrm>
        </p:spPr>
        <p:txBody>
          <a:bodyPr/>
          <a:lstStyle/>
          <a:p>
            <a:pPr marL="342900" indent="-342900">
              <a:lnSpc>
                <a:spcPct val="200000"/>
              </a:lnSpc>
              <a:buFont typeface="Arial" panose="020B0604020202020204" pitchFamily="34" charset="0"/>
              <a:buChar char="•"/>
            </a:pPr>
            <a:r>
              <a:rPr lang="en-US" sz="2600" b="1" dirty="0"/>
              <a:t>Android application</a:t>
            </a:r>
          </a:p>
          <a:p>
            <a:pPr marL="342900" indent="-342900">
              <a:lnSpc>
                <a:spcPct val="200000"/>
              </a:lnSpc>
              <a:buFont typeface="Arial" panose="020B0604020202020204" pitchFamily="34" charset="0"/>
              <a:buChar char="•"/>
            </a:pPr>
            <a:r>
              <a:rPr lang="en-US" sz="2600" b="1" dirty="0"/>
              <a:t>Functions for both: mother and baby</a:t>
            </a:r>
          </a:p>
          <a:p>
            <a:pPr marL="342900" indent="-342900">
              <a:lnSpc>
                <a:spcPct val="200000"/>
              </a:lnSpc>
              <a:buFont typeface="Arial" panose="020B0604020202020204" pitchFamily="34" charset="0"/>
              <a:buChar char="•"/>
            </a:pPr>
            <a:r>
              <a:rPr lang="en-US" sz="2600" b="1" dirty="0"/>
              <a:t>Google Fit, Google Firebase, </a:t>
            </a:r>
            <a:r>
              <a:rPr lang="en-US" sz="2600" b="1" dirty="0" err="1"/>
              <a:t>MPAndroidChart</a:t>
            </a:r>
            <a:r>
              <a:rPr lang="en-US" sz="2600" b="1" dirty="0"/>
              <a:t> </a:t>
            </a:r>
          </a:p>
          <a:p>
            <a:pPr marL="342900" indent="-342900">
              <a:lnSpc>
                <a:spcPct val="200000"/>
              </a:lnSpc>
              <a:buFont typeface="Arial" panose="020B0604020202020204" pitchFamily="34" charset="0"/>
              <a:buChar char="•"/>
            </a:pPr>
            <a:endParaRPr lang="en-US" sz="2600" b="1" dirty="0"/>
          </a:p>
          <a:p>
            <a:pPr marL="342900" indent="-342900">
              <a:lnSpc>
                <a:spcPct val="200000"/>
              </a:lnSpc>
              <a:buFont typeface="Arial" panose="020B0604020202020204" pitchFamily="34" charset="0"/>
              <a:buChar char="•"/>
            </a:pPr>
            <a:endParaRPr lang="ru-RU" sz="2600" b="1" dirty="0"/>
          </a:p>
        </p:txBody>
      </p:sp>
      <p:sp>
        <p:nvSpPr>
          <p:cNvPr id="6" name="Номер слайда 5">
            <a:extLst>
              <a:ext uri="{FF2B5EF4-FFF2-40B4-BE49-F238E27FC236}">
                <a16:creationId xmlns:a16="http://schemas.microsoft.com/office/drawing/2014/main" id="{A34C1725-4B98-9A4D-8971-B087700E5882}"/>
              </a:ext>
            </a:extLst>
          </p:cNvPr>
          <p:cNvSpPr>
            <a:spLocks noGrp="1"/>
          </p:cNvSpPr>
          <p:nvPr>
            <p:ph type="sldNum" sz="quarter" idx="7"/>
          </p:nvPr>
        </p:nvSpPr>
        <p:spPr/>
        <p:txBody>
          <a:bodyPr/>
          <a:lstStyle/>
          <a:p>
            <a:fld id="{B6F15528-21DE-4FAA-801E-634DDDAF4B2B}" type="slidenum">
              <a:rPr lang="ru-RU" smtClean="0"/>
              <a:t>7</a:t>
            </a:fld>
            <a:endParaRPr lang="ru-RU"/>
          </a:p>
        </p:txBody>
      </p:sp>
      <p:pic>
        <p:nvPicPr>
          <p:cNvPr id="5" name="Рисунок 4">
            <a:extLst>
              <a:ext uri="{FF2B5EF4-FFF2-40B4-BE49-F238E27FC236}">
                <a16:creationId xmlns:a16="http://schemas.microsoft.com/office/drawing/2014/main" id="{64112BA4-1FAE-8C44-80CC-FBCE62371E85}"/>
              </a:ext>
            </a:extLst>
          </p:cNvPr>
          <p:cNvPicPr>
            <a:picLocks noChangeAspect="1"/>
          </p:cNvPicPr>
          <p:nvPr/>
        </p:nvPicPr>
        <p:blipFill>
          <a:blip r:embed="rId3"/>
          <a:stretch>
            <a:fillRect/>
          </a:stretch>
        </p:blipFill>
        <p:spPr>
          <a:xfrm>
            <a:off x="5506469" y="1958340"/>
            <a:ext cx="3637531" cy="4419600"/>
          </a:xfrm>
          <a:prstGeom prst="rect">
            <a:avLst/>
          </a:prstGeom>
        </p:spPr>
      </p:pic>
    </p:spTree>
    <p:extLst>
      <p:ext uri="{BB962C8B-B14F-4D97-AF65-F5344CB8AC3E}">
        <p14:creationId xmlns:p14="http://schemas.microsoft.com/office/powerpoint/2010/main" val="3824496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D27EDD-0A66-6A41-B403-1581E22F9937}"/>
              </a:ext>
            </a:extLst>
          </p:cNvPr>
          <p:cNvSpPr>
            <a:spLocks noGrp="1"/>
          </p:cNvSpPr>
          <p:nvPr>
            <p:ph type="title"/>
          </p:nvPr>
        </p:nvSpPr>
        <p:spPr>
          <a:xfrm>
            <a:off x="1524000" y="381000"/>
            <a:ext cx="6318884" cy="492443"/>
          </a:xfrm>
        </p:spPr>
        <p:txBody>
          <a:bodyPr/>
          <a:lstStyle/>
          <a:p>
            <a:r>
              <a:rPr lang="en-US" sz="3200" dirty="0">
                <a:solidFill>
                  <a:schemeClr val="bg1"/>
                </a:solidFill>
              </a:rPr>
              <a:t>References</a:t>
            </a:r>
            <a:endParaRPr lang="ru-RU" sz="3200" dirty="0">
              <a:solidFill>
                <a:schemeClr val="bg1"/>
              </a:solidFill>
            </a:endParaRPr>
          </a:p>
        </p:txBody>
      </p:sp>
      <p:sp>
        <p:nvSpPr>
          <p:cNvPr id="3" name="Текст 2">
            <a:extLst>
              <a:ext uri="{FF2B5EF4-FFF2-40B4-BE49-F238E27FC236}">
                <a16:creationId xmlns:a16="http://schemas.microsoft.com/office/drawing/2014/main" id="{3853B5F4-1437-D942-90B5-70537F3EF111}"/>
              </a:ext>
            </a:extLst>
          </p:cNvPr>
          <p:cNvSpPr>
            <a:spLocks noGrp="1"/>
          </p:cNvSpPr>
          <p:nvPr>
            <p:ph type="body" idx="1"/>
          </p:nvPr>
        </p:nvSpPr>
        <p:spPr>
          <a:xfrm>
            <a:off x="228600" y="1381186"/>
            <a:ext cx="8427085" cy="5201424"/>
          </a:xfrm>
        </p:spPr>
        <p:txBody>
          <a:bodyPr/>
          <a:lstStyle/>
          <a:p>
            <a:pPr marL="285750" lvl="0" indent="-285750">
              <a:buFont typeface="Arial" panose="020B0604020202020204" pitchFamily="34" charset="0"/>
              <a:buChar char="•"/>
            </a:pPr>
            <a:r>
              <a:rPr lang="en-US" sz="1300" dirty="0"/>
              <a:t>C. </a:t>
            </a:r>
            <a:r>
              <a:rPr lang="en-US" sz="1300" dirty="0" err="1"/>
              <a:t>Kratzke</a:t>
            </a:r>
            <a:r>
              <a:rPr lang="en-US" sz="1300" dirty="0"/>
              <a:t>, C. Cox. </a:t>
            </a:r>
            <a:r>
              <a:rPr lang="en-US" sz="1300" i="1" dirty="0"/>
              <a:t>Global Journal of Health Education and Promotion</a:t>
            </a:r>
            <a:r>
              <a:rPr lang="en-US" sz="1300" dirty="0"/>
              <a:t>, vol. 15, pp. 72-82, 2012.</a:t>
            </a:r>
            <a:endParaRPr lang="ru-RU" sz="1300" dirty="0"/>
          </a:p>
          <a:p>
            <a:pPr marL="285750" lvl="0" indent="-285750">
              <a:buFont typeface="Arial" panose="020B0604020202020204" pitchFamily="34" charset="0"/>
              <a:buChar char="•"/>
            </a:pPr>
            <a:r>
              <a:rPr lang="en-US" sz="1300" dirty="0"/>
              <a:t>E. Derbyshire, D. </a:t>
            </a:r>
            <a:r>
              <a:rPr lang="en-US" sz="1300" dirty="0" err="1"/>
              <a:t>Dancey</a:t>
            </a:r>
            <a:r>
              <a:rPr lang="en-US" sz="1300" dirty="0"/>
              <a:t>. “Smartphone Medical Applications for Women’s Health: What Is the Evidence-Base and Feedback?”. </a:t>
            </a:r>
            <a:r>
              <a:rPr lang="en-US" sz="1300" i="1" dirty="0"/>
              <a:t>International Journal of Telemedicine and Applications</a:t>
            </a:r>
            <a:r>
              <a:rPr lang="en-US" sz="1300" dirty="0"/>
              <a:t>, vol. 2013, Article ID 782074, 2013. </a:t>
            </a:r>
            <a:endParaRPr lang="ru-RU" sz="1300" dirty="0"/>
          </a:p>
          <a:p>
            <a:pPr marL="285750" lvl="0" indent="-285750">
              <a:buFont typeface="Arial" panose="020B0604020202020204" pitchFamily="34" charset="0"/>
              <a:buChar char="•"/>
            </a:pPr>
            <a:r>
              <a:rPr lang="en-US" sz="1300" dirty="0"/>
              <a:t>Google Inc., “Health-tracking platform.” Internet: https://</a:t>
            </a:r>
            <a:r>
              <a:rPr lang="en-US" sz="1300" dirty="0" err="1"/>
              <a:t>www.google.ru</a:t>
            </a:r>
            <a:r>
              <a:rPr lang="en-US" sz="1300" dirty="0"/>
              <a:t>/</a:t>
            </a:r>
            <a:r>
              <a:rPr lang="en-US" sz="1300" dirty="0" err="1"/>
              <a:t>intl</a:t>
            </a:r>
            <a:r>
              <a:rPr lang="en-US" sz="1300" dirty="0"/>
              <a:t>/</a:t>
            </a:r>
            <a:r>
              <a:rPr lang="en-US" sz="1300" dirty="0" err="1"/>
              <a:t>en_en</a:t>
            </a:r>
            <a:r>
              <a:rPr lang="en-US" sz="1300" dirty="0"/>
              <a:t>/fit/, [Jan. 5, 2018].</a:t>
            </a:r>
            <a:endParaRPr lang="ru-RU" sz="1300" dirty="0"/>
          </a:p>
          <a:p>
            <a:pPr marL="285750" lvl="0" indent="-285750">
              <a:buFont typeface="Arial" panose="020B0604020202020204" pitchFamily="34" charset="0"/>
              <a:buChar char="•"/>
            </a:pPr>
            <a:r>
              <a:rPr lang="en-US" sz="1300" dirty="0"/>
              <a:t>V. Gay, P. </a:t>
            </a:r>
            <a:r>
              <a:rPr lang="en-US" sz="1300" dirty="0" err="1"/>
              <a:t>Leijdekkers</a:t>
            </a:r>
            <a:r>
              <a:rPr lang="en-US" sz="1300" dirty="0"/>
              <a:t>. “Bringing Health and Fitness Data Together for Connected Health Care: Mobile Apps as Enablers of Interoperability”. </a:t>
            </a:r>
            <a:r>
              <a:rPr lang="en-US" sz="1300" i="1" dirty="0"/>
              <a:t>J Med Internet Res</a:t>
            </a:r>
            <a:r>
              <a:rPr lang="en-US" sz="1300" dirty="0"/>
              <a:t>, vol. 17, p. 260, 2015.</a:t>
            </a:r>
            <a:endParaRPr lang="ru-RU" sz="1300" dirty="0"/>
          </a:p>
          <a:p>
            <a:pPr marL="285750" lvl="0" indent="-285750">
              <a:buFont typeface="Arial" panose="020B0604020202020204" pitchFamily="34" charset="0"/>
              <a:buChar char="•"/>
            </a:pPr>
            <a:r>
              <a:rPr lang="en-US" sz="1300" dirty="0"/>
              <a:t>Apple Inc., “Health informatics mobile application.” Internet: https://</a:t>
            </a:r>
            <a:r>
              <a:rPr lang="en-US" sz="1300" dirty="0" err="1"/>
              <a:t>www.apple.com</a:t>
            </a:r>
            <a:r>
              <a:rPr lang="en-US" sz="1300" dirty="0"/>
              <a:t>/ru/</a:t>
            </a:r>
            <a:r>
              <a:rPr lang="en-US" sz="1300" dirty="0" err="1"/>
              <a:t>ios</a:t>
            </a:r>
            <a:r>
              <a:rPr lang="en-US" sz="1300" dirty="0"/>
              <a:t>/health/, [Jan. 5, 2018].</a:t>
            </a:r>
            <a:endParaRPr lang="ru-RU" sz="1300" dirty="0"/>
          </a:p>
          <a:p>
            <a:pPr marL="285750" lvl="0" indent="-285750">
              <a:buFont typeface="Arial" panose="020B0604020202020204" pitchFamily="34" charset="0"/>
              <a:buChar char="•"/>
            </a:pPr>
            <a:r>
              <a:rPr lang="en-US" sz="1300" dirty="0" err="1"/>
              <a:t>BabyJoyApp</a:t>
            </a:r>
            <a:r>
              <a:rPr lang="en-US" sz="1300" dirty="0"/>
              <a:t>, “Child’s growth and development mobile application.” Internet: </a:t>
            </a:r>
            <a:r>
              <a:rPr lang="en-US" sz="1300" u="sng" dirty="0">
                <a:hlinkClick r:id="rId3"/>
              </a:rPr>
              <a:t>https://play.google.com/store/apps/details?id=com.babyjoy.android</a:t>
            </a:r>
            <a:r>
              <a:rPr lang="en-US" sz="1300" dirty="0"/>
              <a:t>, [Jan. 5, 2018].</a:t>
            </a:r>
            <a:endParaRPr lang="ru-RU" sz="1300" dirty="0"/>
          </a:p>
          <a:p>
            <a:pPr marL="285750" lvl="0" indent="-285750">
              <a:buFont typeface="Arial" panose="020B0604020202020204" pitchFamily="34" charset="0"/>
              <a:buChar char="•"/>
            </a:pPr>
            <a:r>
              <a:rPr lang="en-US" sz="1300" dirty="0" err="1"/>
              <a:t>Seacloud</a:t>
            </a:r>
            <a:r>
              <a:rPr lang="en-US" sz="1300" dirty="0"/>
              <a:t> Software, “Child’s growth and development mobile application.” Internet: </a:t>
            </a:r>
            <a:r>
              <a:rPr lang="en-US" sz="1300" u="sng" dirty="0">
                <a:hlinkClick r:id="rId4"/>
              </a:rPr>
              <a:t>https://play.google.com/store/apps/details?id=com.seacloud.bc</a:t>
            </a:r>
            <a:r>
              <a:rPr lang="en-US" sz="1300" dirty="0"/>
              <a:t>, [Jan. 5, 2018].</a:t>
            </a:r>
            <a:endParaRPr lang="ru-RU" sz="1300" dirty="0"/>
          </a:p>
          <a:p>
            <a:pPr marL="285750" lvl="0" indent="-285750">
              <a:buFont typeface="Arial" panose="020B0604020202020204" pitchFamily="34" charset="0"/>
              <a:buChar char="•"/>
            </a:pPr>
            <a:r>
              <a:rPr lang="en-US" sz="1300" dirty="0"/>
              <a:t>S. </a:t>
            </a:r>
            <a:r>
              <a:rPr lang="en-US" sz="1300" dirty="0" err="1"/>
              <a:t>Nikitin</a:t>
            </a:r>
            <a:r>
              <a:rPr lang="en-US" sz="1300" dirty="0"/>
              <a:t>, “Child’s growth and development mobile application.” Internet: </a:t>
            </a:r>
            <a:r>
              <a:rPr lang="en-US" sz="1300" u="sng" dirty="0">
                <a:hlinkClick r:id="rId5"/>
              </a:rPr>
              <a:t>https://itunes.apple.com/ru/app/a-rodilsa/id477391124?l=en&amp;mt=8</a:t>
            </a:r>
            <a:r>
              <a:rPr lang="en-US" sz="1300" dirty="0"/>
              <a:t>, [Jan. 5, 2018].</a:t>
            </a:r>
            <a:endParaRPr lang="ru-RU" sz="1300" dirty="0"/>
          </a:p>
          <a:p>
            <a:pPr marL="285750" lvl="0" indent="-285750">
              <a:buFont typeface="Arial" panose="020B0604020202020204" pitchFamily="34" charset="0"/>
              <a:buChar char="•"/>
            </a:pPr>
            <a:r>
              <a:rPr lang="en-US" sz="1300" dirty="0"/>
              <a:t>Y. Ding, “Child’s growth and development mobile application.” Internet: </a:t>
            </a:r>
            <a:r>
              <a:rPr lang="en-US" sz="1300" dirty="0">
                <a:hlinkClick r:id="rId6"/>
              </a:rPr>
              <a:t>https://itunes.apple.com/ru/app/firstyear-baby-feeding-timer-sleep-nappie-log/id645810513?l=en&amp;mt=8</a:t>
            </a:r>
            <a:r>
              <a:rPr lang="en-US" sz="1300" dirty="0"/>
              <a:t>, [Jan. 5, 2018].</a:t>
            </a:r>
            <a:endParaRPr lang="ru-RU" sz="1300" dirty="0"/>
          </a:p>
          <a:p>
            <a:pPr marL="285750" lvl="0" indent="-285750">
              <a:buFont typeface="Arial" panose="020B0604020202020204" pitchFamily="34" charset="0"/>
              <a:buChar char="•"/>
            </a:pPr>
            <a:r>
              <a:rPr lang="en-US" sz="1300" dirty="0"/>
              <a:t>Anhui </a:t>
            </a:r>
            <a:r>
              <a:rPr lang="en-US" sz="1300" dirty="0" err="1"/>
              <a:t>Huami</a:t>
            </a:r>
            <a:r>
              <a:rPr lang="en-US" sz="1300" dirty="0"/>
              <a:t> Information Technology Co. Ltd., “Health informatics mobile application.” Internet: https://</a:t>
            </a:r>
            <a:r>
              <a:rPr lang="en-US" sz="1300" dirty="0" err="1"/>
              <a:t>play.google.com</a:t>
            </a:r>
            <a:r>
              <a:rPr lang="en-US" sz="1300" dirty="0"/>
              <a:t>/store/apps/</a:t>
            </a:r>
            <a:r>
              <a:rPr lang="en-US" sz="1300" dirty="0" err="1"/>
              <a:t>details?id</a:t>
            </a:r>
            <a:r>
              <a:rPr lang="en-US" sz="1300" dirty="0"/>
              <a:t>=</a:t>
            </a:r>
            <a:r>
              <a:rPr lang="en-US" sz="1300" dirty="0" err="1"/>
              <a:t>com.xiaomi.hm.health</a:t>
            </a:r>
            <a:r>
              <a:rPr lang="en-US" sz="1300" dirty="0"/>
              <a:t>, [Jan. 5, 2018].</a:t>
            </a:r>
            <a:endParaRPr lang="ru-RU" sz="1300" dirty="0"/>
          </a:p>
          <a:p>
            <a:pPr marL="285750" lvl="0" indent="-285750">
              <a:buFont typeface="Arial" panose="020B0604020202020204" pitchFamily="34" charset="0"/>
              <a:buChar char="•"/>
            </a:pPr>
            <a:r>
              <a:rPr lang="en-US" sz="1300" dirty="0"/>
              <a:t>IDC Corporate USA, “Worldwide Quarterly Mobile Phone Tracker”,  Internet: https://</a:t>
            </a:r>
            <a:r>
              <a:rPr lang="en-US" sz="1300" dirty="0" err="1"/>
              <a:t>www.idc.com</a:t>
            </a:r>
            <a:r>
              <a:rPr lang="en-US" sz="1300" dirty="0"/>
              <a:t>/tracker/</a:t>
            </a:r>
            <a:r>
              <a:rPr lang="en-US" sz="1300" dirty="0" err="1"/>
              <a:t>showproductinfo.jsp?prod_id</a:t>
            </a:r>
            <a:r>
              <a:rPr lang="en-US" sz="1300" dirty="0"/>
              <a:t>=37, [Jan. 12, 2018].</a:t>
            </a:r>
            <a:endParaRPr lang="ru-RU" sz="1300" dirty="0"/>
          </a:p>
          <a:p>
            <a:pPr marL="285750" lvl="0" indent="-285750">
              <a:buFont typeface="Arial" panose="020B0604020202020204" pitchFamily="34" charset="0"/>
              <a:buChar char="•"/>
            </a:pPr>
            <a:r>
              <a:rPr lang="en-US" sz="1300" dirty="0"/>
              <a:t>Google Inc., “Mobile and web application development platform.”  Internet: https://</a:t>
            </a:r>
            <a:r>
              <a:rPr lang="en-US" sz="1300" dirty="0" err="1"/>
              <a:t>firebase.google.com</a:t>
            </a:r>
            <a:r>
              <a:rPr lang="en-US" sz="1300" dirty="0"/>
              <a:t>/, [Jan. 5, 2018].</a:t>
            </a:r>
            <a:endParaRPr lang="ru-RU" sz="1300" dirty="0"/>
          </a:p>
          <a:p>
            <a:pPr marL="285750" lvl="0" indent="-285750">
              <a:buFont typeface="Arial" panose="020B0604020202020204" pitchFamily="34" charset="0"/>
              <a:buChar char="•"/>
            </a:pPr>
            <a:r>
              <a:rPr lang="en-US" sz="1300" dirty="0"/>
              <a:t>(2010, Sep. 9). “J&amp;J Launches Aid Program for Mothers.” </a:t>
            </a:r>
            <a:r>
              <a:rPr lang="en-US" sz="1300" i="1" dirty="0"/>
              <a:t>Reuters</a:t>
            </a:r>
            <a:r>
              <a:rPr lang="en-US" sz="1300" dirty="0"/>
              <a:t>. [On- line]. Available: http://www.reuters.com74/article/2010/09/09/us-jj-aid-program-idUSTRE6883ID20100909 [Dec. 1, 2017].</a:t>
            </a:r>
            <a:endParaRPr lang="ru-RU" sz="1300" dirty="0"/>
          </a:p>
          <a:p>
            <a:pPr marL="285750" indent="-285750">
              <a:buFont typeface="Arial" panose="020B0604020202020204" pitchFamily="34" charset="0"/>
              <a:buChar char="•"/>
            </a:pPr>
            <a:endParaRPr lang="ru-RU" sz="1300" dirty="0"/>
          </a:p>
        </p:txBody>
      </p:sp>
      <p:sp>
        <p:nvSpPr>
          <p:cNvPr id="6" name="Номер слайда 5">
            <a:extLst>
              <a:ext uri="{FF2B5EF4-FFF2-40B4-BE49-F238E27FC236}">
                <a16:creationId xmlns:a16="http://schemas.microsoft.com/office/drawing/2014/main" id="{A149BC2F-775B-D343-9966-7B10048CA750}"/>
              </a:ext>
            </a:extLst>
          </p:cNvPr>
          <p:cNvSpPr>
            <a:spLocks noGrp="1"/>
          </p:cNvSpPr>
          <p:nvPr>
            <p:ph type="sldNum" sz="quarter" idx="7"/>
          </p:nvPr>
        </p:nvSpPr>
        <p:spPr/>
        <p:txBody>
          <a:bodyPr/>
          <a:lstStyle/>
          <a:p>
            <a:fld id="{B6F15528-21DE-4FAA-801E-634DDDAF4B2B}" type="slidenum">
              <a:rPr lang="ru-RU" smtClean="0"/>
              <a:t>8</a:t>
            </a:fld>
            <a:endParaRPr lang="ru-RU"/>
          </a:p>
        </p:txBody>
      </p:sp>
    </p:spTree>
    <p:extLst>
      <p:ext uri="{BB962C8B-B14F-4D97-AF65-F5344CB8AC3E}">
        <p14:creationId xmlns:p14="http://schemas.microsoft.com/office/powerpoint/2010/main" val="2486909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5" y="-25397"/>
            <a:ext cx="9144000" cy="6857997"/>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2590800" y="5645617"/>
            <a:ext cx="7550784" cy="345223"/>
          </a:xfrm>
          <a:prstGeom prst="rect">
            <a:avLst/>
          </a:prstGeom>
        </p:spPr>
        <p:txBody>
          <a:bodyPr vert="horz" wrap="square" lIns="0" tIns="12700" rIns="0" bIns="0" rtlCol="0">
            <a:spAutoFit/>
          </a:bodyPr>
          <a:lstStyle/>
          <a:p>
            <a:pPr marL="1663064" marR="1653539" algn="r">
              <a:lnSpc>
                <a:spcPct val="120100"/>
              </a:lnSpc>
              <a:spcBef>
                <a:spcPts val="100"/>
              </a:spcBef>
            </a:pPr>
            <a:r>
              <a:rPr lang="en-US" spc="-15" dirty="0">
                <a:solidFill>
                  <a:srgbClr val="000066"/>
                </a:solidFill>
                <a:latin typeface="Arial" charset="0"/>
                <a:ea typeface="Arial" charset="0"/>
                <a:cs typeface="Arial" charset="0"/>
              </a:rPr>
              <a:t>Author</a:t>
            </a:r>
            <a:r>
              <a:rPr sz="1800" spc="-15" dirty="0">
                <a:solidFill>
                  <a:srgbClr val="000066"/>
                </a:solidFill>
                <a:latin typeface="Arial" charset="0"/>
                <a:ea typeface="Arial" charset="0"/>
                <a:cs typeface="Arial" charset="0"/>
              </a:rPr>
              <a:t>: </a:t>
            </a:r>
            <a:r>
              <a:rPr lang="en-US" sz="1800" spc="-10" dirty="0" err="1">
                <a:solidFill>
                  <a:srgbClr val="000066"/>
                </a:solidFill>
                <a:latin typeface="Arial" charset="0"/>
                <a:ea typeface="Arial" charset="0"/>
                <a:cs typeface="Arial" charset="0"/>
              </a:rPr>
              <a:t>Repina</a:t>
            </a:r>
            <a:r>
              <a:rPr lang="en-US" sz="1800" spc="-10" dirty="0">
                <a:solidFill>
                  <a:srgbClr val="000066"/>
                </a:solidFill>
                <a:latin typeface="Arial" charset="0"/>
                <a:ea typeface="Arial" charset="0"/>
                <a:cs typeface="Arial" charset="0"/>
              </a:rPr>
              <a:t> Anastasia</a:t>
            </a:r>
            <a:r>
              <a:rPr lang="ru-RU" spc="-10" dirty="0">
                <a:solidFill>
                  <a:srgbClr val="000066"/>
                </a:solidFill>
                <a:latin typeface="Arial" charset="0"/>
                <a:ea typeface="Arial" charset="0"/>
                <a:cs typeface="Arial" charset="0"/>
              </a:rPr>
              <a:t>,</a:t>
            </a:r>
            <a:r>
              <a:rPr lang="en-US" spc="-10" dirty="0">
                <a:solidFill>
                  <a:srgbClr val="000066"/>
                </a:solidFill>
                <a:latin typeface="Arial" charset="0"/>
                <a:ea typeface="Arial" charset="0"/>
                <a:cs typeface="Arial" charset="0"/>
              </a:rPr>
              <a:t> </a:t>
            </a:r>
            <a:r>
              <a:rPr lang="en-US" sz="1800" dirty="0">
                <a:solidFill>
                  <a:srgbClr val="000066"/>
                </a:solidFill>
                <a:latin typeface="Arial" charset="0"/>
                <a:ea typeface="Arial" charset="0"/>
                <a:cs typeface="Arial" charset="0"/>
              </a:rPr>
              <a:t>BSE143</a:t>
            </a:r>
            <a:endParaRPr spc="-20" dirty="0">
              <a:solidFill>
                <a:srgbClr val="000066"/>
              </a:solidFill>
              <a:latin typeface="Arial" charset="0"/>
              <a:ea typeface="Arial" charset="0"/>
              <a:cs typeface="Arial" charset="0"/>
            </a:endParaRPr>
          </a:p>
        </p:txBody>
      </p:sp>
      <p:sp>
        <p:nvSpPr>
          <p:cNvPr id="6" name="object 6"/>
          <p:cNvSpPr txBox="1"/>
          <p:nvPr/>
        </p:nvSpPr>
        <p:spPr>
          <a:xfrm>
            <a:off x="3597402" y="6475272"/>
            <a:ext cx="2041398" cy="321114"/>
          </a:xfrm>
          <a:prstGeom prst="rect">
            <a:avLst/>
          </a:prstGeom>
        </p:spPr>
        <p:txBody>
          <a:bodyPr vert="horz" wrap="square" lIns="0" tIns="12700" rIns="0" bIns="0" rtlCol="0">
            <a:spAutoFit/>
          </a:bodyPr>
          <a:lstStyle/>
          <a:p>
            <a:pPr marR="5080" algn="ctr">
              <a:lnSpc>
                <a:spcPct val="120000"/>
              </a:lnSpc>
              <a:spcBef>
                <a:spcPts val="100"/>
              </a:spcBef>
            </a:pPr>
            <a:r>
              <a:rPr lang="en-US" sz="800" dirty="0">
                <a:solidFill>
                  <a:schemeClr val="bg1"/>
                </a:solidFill>
                <a:latin typeface="Arial"/>
                <a:cs typeface="Arial"/>
              </a:rPr>
              <a:t>Higher School of Economics, Moscow, 2018</a:t>
            </a:r>
          </a:p>
          <a:p>
            <a:pPr marR="5080" algn="ctr">
              <a:lnSpc>
                <a:spcPct val="120000"/>
              </a:lnSpc>
              <a:spcBef>
                <a:spcPts val="100"/>
              </a:spcBef>
            </a:pPr>
            <a:r>
              <a:rPr sz="800" spc="-10" dirty="0" err="1">
                <a:solidFill>
                  <a:schemeClr val="bg1"/>
                </a:solidFill>
                <a:latin typeface="Arial"/>
                <a:cs typeface="Arial"/>
              </a:rPr>
              <a:t>www.hse.ru</a:t>
            </a:r>
            <a:endParaRPr sz="800" dirty="0">
              <a:solidFill>
                <a:schemeClr val="bg1"/>
              </a:solidFill>
              <a:latin typeface="Arial"/>
              <a:cs typeface="Arial"/>
            </a:endParaRPr>
          </a:p>
        </p:txBody>
      </p:sp>
      <p:sp>
        <p:nvSpPr>
          <p:cNvPr id="7" name="object 3">
            <a:extLst>
              <a:ext uri="{FF2B5EF4-FFF2-40B4-BE49-F238E27FC236}">
                <a16:creationId xmlns:a16="http://schemas.microsoft.com/office/drawing/2014/main" id="{CED2A278-7EC1-1441-A999-219537CF5BA4}"/>
              </a:ext>
            </a:extLst>
          </p:cNvPr>
          <p:cNvSpPr txBox="1"/>
          <p:nvPr/>
        </p:nvSpPr>
        <p:spPr>
          <a:xfrm>
            <a:off x="2819400" y="2819400"/>
            <a:ext cx="3261360" cy="817724"/>
          </a:xfrm>
          <a:prstGeom prst="rect">
            <a:avLst/>
          </a:prstGeom>
        </p:spPr>
        <p:txBody>
          <a:bodyPr vert="horz" wrap="square" lIns="0" tIns="12700" rIns="0" bIns="0" rtlCol="0">
            <a:spAutoFit/>
          </a:bodyPr>
          <a:lstStyle/>
          <a:p>
            <a:pPr marL="12065" marR="5080" algn="ctr">
              <a:lnSpc>
                <a:spcPct val="120000"/>
              </a:lnSpc>
              <a:spcBef>
                <a:spcPts val="100"/>
              </a:spcBef>
            </a:pPr>
            <a:r>
              <a:rPr lang="en-US" sz="4800" spc="-5" dirty="0">
                <a:solidFill>
                  <a:srgbClr val="003E82"/>
                </a:solidFill>
                <a:latin typeface="Arial"/>
                <a:cs typeface="Arial"/>
              </a:rPr>
              <a:t>Thank you</a:t>
            </a:r>
            <a:endParaRPr sz="4800" dirty="0">
              <a:latin typeface="Arial"/>
              <a:cs typeface="Arial"/>
            </a:endParaRPr>
          </a:p>
        </p:txBody>
      </p:sp>
    </p:spTree>
    <p:extLst>
      <p:ext uri="{BB962C8B-B14F-4D97-AF65-F5344CB8AC3E}">
        <p14:creationId xmlns:p14="http://schemas.microsoft.com/office/powerpoint/2010/main" val="514487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596</TotalTime>
  <Words>1449</Words>
  <Application>Microsoft Macintosh PowerPoint</Application>
  <PresentationFormat>Экран (4:3)</PresentationFormat>
  <Paragraphs>144</Paragraphs>
  <Slides>9</Slides>
  <Notes>9</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9</vt:i4>
      </vt:variant>
    </vt:vector>
  </HeadingPairs>
  <TitlesOfParts>
    <vt:vector size="13" baseType="lpstr">
      <vt:lpstr>SimSun</vt:lpstr>
      <vt:lpstr>Arial</vt:lpstr>
      <vt:lpstr>Calibri</vt:lpstr>
      <vt:lpstr>Office Theme</vt:lpstr>
      <vt:lpstr>Mobile Application for Young Mother</vt:lpstr>
      <vt:lpstr>Agenda</vt:lpstr>
      <vt:lpstr>Презентация PowerPoint</vt:lpstr>
      <vt:lpstr>Survey</vt:lpstr>
      <vt:lpstr>Application architecture and design</vt:lpstr>
      <vt:lpstr>Technologies</vt:lpstr>
      <vt:lpstr>Summary</vt:lpstr>
      <vt:lpstr>References</vt:lpstr>
      <vt:lpstr>Презентация PowerPoint</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vkremlev</dc:creator>
  <cp:lastModifiedBy>Репина Анастасия Андреевна</cp:lastModifiedBy>
  <cp:revision>68</cp:revision>
  <dcterms:created xsi:type="dcterms:W3CDTF">2017-10-15T11:45:48Z</dcterms:created>
  <dcterms:modified xsi:type="dcterms:W3CDTF">2018-03-12T16:40:00Z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2014-11-08T00:00:00Z</vt:filetime>
  </property>
  <property fmtid="{D5CDD505-2E9C-101B-9397-08002B2CF9AE}" pid="3" name="Creator">
    <vt:lpwstr>Microsoft® PowerPoint® 2010</vt:lpwstr>
  </property>
  <property fmtid="{D5CDD505-2E9C-101B-9397-08002B2CF9AE}" pid="4" name="LastSaved">
    <vt:filetime>2017-10-15T00:00:00Z</vt:filetime>
  </property>
</Properties>
</file>